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2" r:id="rId2"/>
    <p:sldId id="263" r:id="rId3"/>
    <p:sldId id="264" r:id="rId4"/>
    <p:sldId id="266" r:id="rId5"/>
    <p:sldId id="267" r:id="rId6"/>
    <p:sldId id="268" r:id="rId7"/>
    <p:sldId id="269" r:id="rId8"/>
    <p:sldId id="270" r:id="rId9"/>
    <p:sldId id="271" r:id="rId10"/>
    <p:sldId id="272" r:id="rId11"/>
    <p:sldId id="273" r:id="rId12"/>
    <p:sldId id="274" r:id="rId13"/>
    <p:sldId id="275" r:id="rId14"/>
    <p:sldId id="276" r:id="rId15"/>
    <p:sldId id="277" r:id="rId16"/>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B78EFCCE-7184-43BA-84FE-3C063AFE8214}">
          <p14:sldIdLst>
            <p14:sldId id="262"/>
            <p14:sldId id="263"/>
            <p14:sldId id="264"/>
          </p14:sldIdLst>
        </p14:section>
        <p14:section name="Oddíl bez názvu" id="{313BCEBE-8529-446C-AAE9-CA3EAD3F0500}">
          <p14:sldIdLst>
            <p14:sldId id="266"/>
            <p14:sldId id="267"/>
            <p14:sldId id="268"/>
            <p14:sldId id="269"/>
            <p14:sldId id="270"/>
            <p14:sldId id="271"/>
            <p14:sldId id="272"/>
            <p14:sldId id="273"/>
            <p14:sldId id="274"/>
            <p14:sldId id="275"/>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95" d="100"/>
          <a:sy n="95" d="100"/>
        </p:scale>
        <p:origin x="115" y="7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7950CE83-4395-49DE-99DC-2F306D33F2F7}" type="datetimeFigureOut">
              <a:rPr lang="de-CH" smtClean="0"/>
              <a:t>29.11.2025</a:t>
            </a:fld>
            <a:endParaRPr lang="de-CH"/>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1F003C78-BA7C-49B3-87AD-6C77A1819032}" type="slidenum">
              <a:rPr lang="de-CH" smtClean="0"/>
              <a:t>‹#›</a:t>
            </a:fld>
            <a:endParaRPr lang="de-CH"/>
          </a:p>
        </p:txBody>
      </p:sp>
    </p:spTree>
    <p:extLst>
      <p:ext uri="{BB962C8B-B14F-4D97-AF65-F5344CB8AC3E}">
        <p14:creationId xmlns:p14="http://schemas.microsoft.com/office/powerpoint/2010/main" val="61403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9810309B-0787-422A-B501-57DC54757B5A}"/>
              </a:ext>
            </a:extLst>
          </p:cNvPr>
          <p:cNvSpPr>
            <a:spLocks noGrp="1"/>
          </p:cNvSpPr>
          <p:nvPr>
            <p:ph type="dt" sz="half" idx="10"/>
          </p:nvPr>
        </p:nvSpPr>
        <p:spPr>
          <a:xfrm>
            <a:off x="838200" y="6356350"/>
            <a:ext cx="2743200" cy="365125"/>
          </a:xfrm>
        </p:spPr>
        <p:txBody>
          <a:bodyPr/>
          <a:lstStyle/>
          <a:p>
            <a:fld id="{95023430-09B0-41C6-8D68-AC7DA5739114}" type="datetime1">
              <a:rPr lang="de-CH" smtClean="0"/>
              <a:t>29.11.2025</a:t>
            </a:fld>
            <a:endParaRPr lang="de-CH"/>
          </a:p>
        </p:txBody>
      </p:sp>
      <p:pic>
        <p:nvPicPr>
          <p:cNvPr id="3" name="Grafik 2">
            <a:extLst>
              <a:ext uri="{FF2B5EF4-FFF2-40B4-BE49-F238E27FC236}">
                <a16:creationId xmlns:a16="http://schemas.microsoft.com/office/drawing/2014/main" id="{57C4D062-BA9D-4DCE-A63D-EC51857D4574}"/>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C245B7D7-5CB3-45A0-A60E-F85B6AE78A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94310"/>
            <a:ext cx="11734800" cy="1155700"/>
          </a:xfrm>
          <a:prstGeom prst="rect">
            <a:avLst/>
          </a:prstGeom>
        </p:spPr>
      </p:pic>
      <p:sp>
        <p:nvSpPr>
          <p:cNvPr id="9" name="Titel 1">
            <a:extLst>
              <a:ext uri="{FF2B5EF4-FFF2-40B4-BE49-F238E27FC236}">
                <a16:creationId xmlns:a16="http://schemas.microsoft.com/office/drawing/2014/main" id="{7F9BD6EB-2E46-4C02-8AD4-88F0A4CDD5DD}"/>
              </a:ext>
            </a:extLst>
          </p:cNvPr>
          <p:cNvSpPr>
            <a:spLocks noGrp="1"/>
          </p:cNvSpPr>
          <p:nvPr>
            <p:ph type="title"/>
          </p:nvPr>
        </p:nvSpPr>
        <p:spPr>
          <a:xfrm>
            <a:off x="996820" y="416673"/>
            <a:ext cx="10515600" cy="710974"/>
          </a:xfrm>
        </p:spPr>
        <p:txBody>
          <a:bodyPr>
            <a:normAutofit/>
          </a:bodyPr>
          <a:lstStyle>
            <a:lvl1pPr>
              <a:defRPr sz="3600" b="1">
                <a:solidFill>
                  <a:srgbClr val="002060"/>
                </a:solidFill>
                <a:latin typeface="+mn-lt"/>
              </a:defRPr>
            </a:lvl1pPr>
          </a:lstStyle>
          <a:p>
            <a:r>
              <a:rPr lang="de-DE" dirty="0"/>
              <a:t>Mastertitelformat bearbeiten</a:t>
            </a:r>
            <a:endParaRPr lang="de-CH" dirty="0"/>
          </a:p>
        </p:txBody>
      </p:sp>
    </p:spTree>
    <p:extLst>
      <p:ext uri="{BB962C8B-B14F-4D97-AF65-F5344CB8AC3E}">
        <p14:creationId xmlns:p14="http://schemas.microsoft.com/office/powerpoint/2010/main" val="229217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9810309B-0787-422A-B501-57DC54757B5A}"/>
              </a:ext>
            </a:extLst>
          </p:cNvPr>
          <p:cNvSpPr>
            <a:spLocks noGrp="1"/>
          </p:cNvSpPr>
          <p:nvPr>
            <p:ph type="dt" sz="half" idx="10"/>
          </p:nvPr>
        </p:nvSpPr>
        <p:spPr/>
        <p:txBody>
          <a:bodyPr/>
          <a:lstStyle/>
          <a:p>
            <a:fld id="{17D6600F-F427-414E-BC00-05D490D6B1F9}" type="datetime1">
              <a:rPr lang="de-CH" smtClean="0"/>
              <a:t>29.11.2025</a:t>
            </a:fld>
            <a:endParaRPr lang="de-CH" dirty="0"/>
          </a:p>
        </p:txBody>
      </p:sp>
      <p:sp>
        <p:nvSpPr>
          <p:cNvPr id="5" name="Fußzeilenplatzhalter 4">
            <a:extLst>
              <a:ext uri="{FF2B5EF4-FFF2-40B4-BE49-F238E27FC236}">
                <a16:creationId xmlns:a16="http://schemas.microsoft.com/office/drawing/2014/main" id="{78308333-A369-4E8F-935D-41EBF4E34083}"/>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E8D052C2-596F-4B4B-8169-3D84DBE19492}"/>
              </a:ext>
            </a:extLst>
          </p:cNvPr>
          <p:cNvSpPr>
            <a:spLocks noGrp="1"/>
          </p:cNvSpPr>
          <p:nvPr>
            <p:ph type="sldNum" sz="quarter" idx="12"/>
          </p:nvPr>
        </p:nvSpPr>
        <p:spPr>
          <a:xfrm>
            <a:off x="8610600" y="6356350"/>
            <a:ext cx="2743200" cy="365125"/>
          </a:xfrm>
          <a:prstGeom prst="rect">
            <a:avLst/>
          </a:prstGeom>
        </p:spPr>
        <p:txBody>
          <a:bodyPr/>
          <a:lstStyle>
            <a:lvl1pPr algn="r">
              <a:defRPr sz="1200">
                <a:solidFill>
                  <a:schemeClr val="bg1">
                    <a:lumMod val="65000"/>
                  </a:schemeClr>
                </a:solidFill>
              </a:defRPr>
            </a:lvl1pPr>
          </a:lstStyle>
          <a:p>
            <a:fld id="{1CF2C7BF-1471-4B87-BCFA-06C9919E1F64}" type="slidenum">
              <a:rPr lang="de-CH" smtClean="0"/>
              <a:pPr/>
              <a:t>‹#›</a:t>
            </a:fld>
            <a:endParaRPr lang="de-CH" dirty="0"/>
          </a:p>
        </p:txBody>
      </p:sp>
      <p:pic>
        <p:nvPicPr>
          <p:cNvPr id="2" name="Grafik 1">
            <a:extLst>
              <a:ext uri="{FF2B5EF4-FFF2-40B4-BE49-F238E27FC236}">
                <a16:creationId xmlns:a16="http://schemas.microsoft.com/office/drawing/2014/main" id="{EE0340A5-F536-43EF-910A-858F957E227B}"/>
              </a:ext>
            </a:extLst>
          </p:cNvPr>
          <p:cNvPicPr>
            <a:picLocks noChangeAspect="1"/>
          </p:cNvPicPr>
          <p:nvPr userDrawn="1"/>
        </p:nvPicPr>
        <p:blipFill>
          <a:blip r:embed="rId2"/>
          <a:stretch>
            <a:fillRect/>
          </a:stretch>
        </p:blipFill>
        <p:spPr>
          <a:xfrm>
            <a:off x="11858" y="0"/>
            <a:ext cx="12180142" cy="6858000"/>
          </a:xfrm>
          <a:prstGeom prst="rect">
            <a:avLst/>
          </a:prstGeom>
        </p:spPr>
      </p:pic>
      <p:pic>
        <p:nvPicPr>
          <p:cNvPr id="12" name="Grafik 11">
            <a:extLst>
              <a:ext uri="{FF2B5EF4-FFF2-40B4-BE49-F238E27FC236}">
                <a16:creationId xmlns:a16="http://schemas.microsoft.com/office/drawing/2014/main" id="{F1C0E9F4-CA59-4353-A66C-FEB3640725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36525"/>
            <a:ext cx="11734800" cy="1155700"/>
          </a:xfrm>
          <a:prstGeom prst="rect">
            <a:avLst/>
          </a:prstGeom>
        </p:spPr>
      </p:pic>
      <p:sp>
        <p:nvSpPr>
          <p:cNvPr id="13" name="Titel 1">
            <a:extLst>
              <a:ext uri="{FF2B5EF4-FFF2-40B4-BE49-F238E27FC236}">
                <a16:creationId xmlns:a16="http://schemas.microsoft.com/office/drawing/2014/main" id="{80B44B4A-7ADB-496E-B7D8-C23DCACBE615}"/>
              </a:ext>
            </a:extLst>
          </p:cNvPr>
          <p:cNvSpPr>
            <a:spLocks noGrp="1"/>
          </p:cNvSpPr>
          <p:nvPr>
            <p:ph type="title"/>
          </p:nvPr>
        </p:nvSpPr>
        <p:spPr>
          <a:xfrm>
            <a:off x="1099456" y="358888"/>
            <a:ext cx="10515600" cy="710974"/>
          </a:xfrm>
        </p:spPr>
        <p:txBody>
          <a:bodyPr>
            <a:normAutofit/>
          </a:bodyPr>
          <a:lstStyle>
            <a:lvl1pPr>
              <a:defRPr sz="3600" b="1">
                <a:solidFill>
                  <a:srgbClr val="002060"/>
                </a:solidFill>
                <a:latin typeface="+mn-lt"/>
              </a:defRPr>
            </a:lvl1pPr>
          </a:lstStyle>
          <a:p>
            <a:r>
              <a:rPr lang="de-DE" dirty="0"/>
              <a:t>Mastertitelformat bearbeiten</a:t>
            </a:r>
            <a:endParaRPr lang="de-CH" dirty="0"/>
          </a:p>
        </p:txBody>
      </p:sp>
    </p:spTree>
    <p:extLst>
      <p:ext uri="{BB962C8B-B14F-4D97-AF65-F5344CB8AC3E}">
        <p14:creationId xmlns:p14="http://schemas.microsoft.com/office/powerpoint/2010/main" val="15483569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123315-EAB5-4654-928B-51FE51DC9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ECFDCBCB-B6B8-4752-9123-086623FAFB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95B83B8-66DA-42E7-A49E-5CCE39DC18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A4A16-3910-4F53-A304-C370212B0B0A}" type="datetime1">
              <a:rPr lang="de-CH" smtClean="0"/>
              <a:t>29.11.2025</a:t>
            </a:fld>
            <a:endParaRPr lang="de-CH"/>
          </a:p>
        </p:txBody>
      </p:sp>
    </p:spTree>
    <p:extLst>
      <p:ext uri="{BB962C8B-B14F-4D97-AF65-F5344CB8AC3E}">
        <p14:creationId xmlns:p14="http://schemas.microsoft.com/office/powerpoint/2010/main" val="1431046108"/>
      </p:ext>
    </p:extLst>
  </p:cSld>
  <p:clrMap bg1="lt1" tx1="dk1" bg2="lt2" tx2="dk2" accent1="accent1" accent2="accent2" accent3="accent3" accent4="accent4" accent5="accent5" accent6="accent6" hlink="hlink" folHlink="folHlink"/>
  <p:sldLayoutIdLst>
    <p:sldLayoutId id="2147483649" r:id="rId1"/>
    <p:sldLayoutId id="2147483660" r:id="rId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2">
            <a:extLst>
              <a:ext uri="{FF2B5EF4-FFF2-40B4-BE49-F238E27FC236}">
                <a16:creationId xmlns:a16="http://schemas.microsoft.com/office/drawing/2014/main" id="{1D3FEEE4-2D31-407E-B620-1B1863E0B71B}"/>
              </a:ext>
            </a:extLst>
          </p:cNvPr>
          <p:cNvSpPr txBox="1">
            <a:spLocks/>
          </p:cNvSpPr>
          <p:nvPr/>
        </p:nvSpPr>
        <p:spPr>
          <a:xfrm>
            <a:off x="211584" y="1361440"/>
            <a:ext cx="11732634" cy="647700"/>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730FC719-A671-354F-A903-4B6AA543E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feld 1">
            <a:extLst>
              <a:ext uri="{FF2B5EF4-FFF2-40B4-BE49-F238E27FC236}">
                <a16:creationId xmlns:a16="http://schemas.microsoft.com/office/drawing/2014/main" id="{605163BC-0720-4CF2-9626-9D5E924D2BD0}"/>
              </a:ext>
            </a:extLst>
          </p:cNvPr>
          <p:cNvSpPr txBox="1"/>
          <p:nvPr/>
        </p:nvSpPr>
        <p:spPr>
          <a:xfrm>
            <a:off x="7739899" y="2430674"/>
            <a:ext cx="3184775" cy="1138773"/>
          </a:xfrm>
          <a:prstGeom prst="rect">
            <a:avLst/>
          </a:prstGeom>
          <a:noFill/>
        </p:spPr>
        <p:txBody>
          <a:bodyPr wrap="square" rtlCol="0">
            <a:spAutoFit/>
          </a:bodyPr>
          <a:lstStyle/>
          <a:p>
            <a:r>
              <a:rPr lang="cs-CZ" sz="4000" b="1" dirty="0"/>
              <a:t>Etický kodex</a:t>
            </a:r>
          </a:p>
          <a:p>
            <a:r>
              <a:rPr lang="cs-CZ" sz="2800" dirty="0"/>
              <a:t>Na čem u nás záleží</a:t>
            </a:r>
            <a:endParaRPr lang="de-CH" sz="2800" dirty="0"/>
          </a:p>
        </p:txBody>
      </p:sp>
      <p:sp>
        <p:nvSpPr>
          <p:cNvPr id="9" name="Textfeld 8">
            <a:extLst>
              <a:ext uri="{FF2B5EF4-FFF2-40B4-BE49-F238E27FC236}">
                <a16:creationId xmlns:a16="http://schemas.microsoft.com/office/drawing/2014/main" id="{ED925B6E-C43B-4A9E-B577-B40E8C7A837C}"/>
              </a:ext>
            </a:extLst>
          </p:cNvPr>
          <p:cNvSpPr txBox="1"/>
          <p:nvPr/>
        </p:nvSpPr>
        <p:spPr>
          <a:xfrm>
            <a:off x="7920307" y="5663682"/>
            <a:ext cx="1854931" cy="738664"/>
          </a:xfrm>
          <a:prstGeom prst="rect">
            <a:avLst/>
          </a:prstGeom>
          <a:noFill/>
        </p:spPr>
        <p:txBody>
          <a:bodyPr wrap="none" rtlCol="0">
            <a:spAutoFit/>
          </a:bodyPr>
          <a:lstStyle/>
          <a:p>
            <a:r>
              <a:rPr lang="cs-CZ" sz="2800" dirty="0">
                <a:solidFill>
                  <a:schemeClr val="bg1"/>
                </a:solidFill>
              </a:rPr>
              <a:t>Plzeň</a:t>
            </a:r>
            <a:r>
              <a:rPr lang="de-CH" sz="2800" dirty="0">
                <a:solidFill>
                  <a:schemeClr val="bg1"/>
                </a:solidFill>
              </a:rPr>
              <a:t>,</a:t>
            </a:r>
            <a:r>
              <a:rPr lang="cs-CZ" sz="2800" dirty="0">
                <a:solidFill>
                  <a:schemeClr val="bg1"/>
                </a:solidFill>
              </a:rPr>
              <a:t> </a:t>
            </a:r>
            <a:r>
              <a:rPr lang="de-CH" sz="2800" dirty="0">
                <a:solidFill>
                  <a:schemeClr val="bg1"/>
                </a:solidFill>
              </a:rPr>
              <a:t>202</a:t>
            </a:r>
            <a:r>
              <a:rPr lang="cs-CZ" sz="2800" dirty="0">
                <a:solidFill>
                  <a:schemeClr val="bg1"/>
                </a:solidFill>
              </a:rPr>
              <a:t>5</a:t>
            </a:r>
          </a:p>
          <a:p>
            <a:endParaRPr lang="de-CH" sz="1400" dirty="0">
              <a:solidFill>
                <a:schemeClr val="bg1"/>
              </a:solidFill>
            </a:endParaRPr>
          </a:p>
        </p:txBody>
      </p:sp>
    </p:spTree>
    <p:extLst>
      <p:ext uri="{BB962C8B-B14F-4D97-AF65-F5344CB8AC3E}">
        <p14:creationId xmlns:p14="http://schemas.microsoft.com/office/powerpoint/2010/main" val="912849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916E8-AB4D-D8A4-F03B-7D662D7F9D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B5E199-CD01-C533-FEA3-B3AB5FF93F3C}"/>
              </a:ext>
            </a:extLst>
          </p:cNvPr>
          <p:cNvSpPr>
            <a:spLocks noGrp="1"/>
          </p:cNvSpPr>
          <p:nvPr>
            <p:ph type="title"/>
          </p:nvPr>
        </p:nvSpPr>
        <p:spPr/>
        <p:txBody>
          <a:bodyPr>
            <a:normAutofit/>
          </a:bodyPr>
          <a:lstStyle/>
          <a:p>
            <a:r>
              <a:rPr lang="cs-CZ" sz="2800" dirty="0"/>
              <a:t>Vážíme si důvěry v naši společnost a produkty</a:t>
            </a:r>
          </a:p>
        </p:txBody>
      </p:sp>
      <p:sp>
        <p:nvSpPr>
          <p:cNvPr id="5" name="TextBox 4">
            <a:extLst>
              <a:ext uri="{FF2B5EF4-FFF2-40B4-BE49-F238E27FC236}">
                <a16:creationId xmlns:a16="http://schemas.microsoft.com/office/drawing/2014/main" id="{C52EBE6D-F99B-17BC-123A-5C4406278BC1}"/>
              </a:ext>
            </a:extLst>
          </p:cNvPr>
          <p:cNvSpPr txBox="1"/>
          <p:nvPr/>
        </p:nvSpPr>
        <p:spPr>
          <a:xfrm>
            <a:off x="641685" y="1447618"/>
            <a:ext cx="10870734" cy="5262979"/>
          </a:xfrm>
          <a:prstGeom prst="rect">
            <a:avLst/>
          </a:prstGeom>
          <a:noFill/>
        </p:spPr>
        <p:txBody>
          <a:bodyPr wrap="square">
            <a:spAutoFit/>
          </a:bodyPr>
          <a:lstStyle/>
          <a:p>
            <a:pPr algn="just"/>
            <a:r>
              <a:rPr lang="cs-CZ" sz="1400" dirty="0"/>
              <a:t>3 </a:t>
            </a:r>
          </a:p>
          <a:p>
            <a:pPr algn="just"/>
            <a:endParaRPr lang="cs-CZ" sz="1400" dirty="0"/>
          </a:p>
          <a:p>
            <a:pPr algn="just"/>
            <a:r>
              <a:rPr lang="cs-CZ" sz="1400" b="1" dirty="0"/>
              <a:t>Vážíme si důvěry v naši společnost a produkty</a:t>
            </a:r>
          </a:p>
          <a:p>
            <a:pPr algn="just"/>
            <a:endParaRPr lang="cs-CZ" sz="1400" dirty="0"/>
          </a:p>
          <a:p>
            <a:pPr algn="just"/>
            <a:r>
              <a:rPr lang="cs-CZ" sz="1400" dirty="0"/>
              <a:t>U</a:t>
            </a:r>
            <a:r>
              <a:rPr lang="en-US" sz="1400" dirty="0" err="1"/>
              <a:t>silujeme</a:t>
            </a:r>
            <a:r>
              <a:rPr lang="en-US" sz="1400" dirty="0"/>
              <a:t> o </a:t>
            </a:r>
            <a:r>
              <a:rPr lang="en-US" sz="1400" dirty="0" err="1"/>
              <a:t>přesvědčivou</a:t>
            </a:r>
            <a:r>
              <a:rPr lang="en-US" sz="1400" dirty="0"/>
              <a:t> </a:t>
            </a:r>
            <a:r>
              <a:rPr lang="en-US" sz="1400" dirty="0" err="1"/>
              <a:t>spolehlivost</a:t>
            </a:r>
            <a:r>
              <a:rPr lang="en-US" sz="1400" dirty="0"/>
              <a:t> a </a:t>
            </a:r>
            <a:r>
              <a:rPr lang="en-US" sz="1400" dirty="0" err="1"/>
              <a:t>výjimečnou</a:t>
            </a:r>
            <a:r>
              <a:rPr lang="en-US" sz="1400" dirty="0"/>
              <a:t> </a:t>
            </a:r>
            <a:r>
              <a:rPr lang="en-US" sz="1400" dirty="0" err="1"/>
              <a:t>kvalitu</a:t>
            </a:r>
            <a:r>
              <a:rPr lang="cs-CZ" sz="1400" dirty="0"/>
              <a:t>. Náš přístup ke kvalitě je komplexní, zahrnuje všechny fáze životního cyklu produktu a vztahuje se jak na produkty, tak na služby. </a:t>
            </a:r>
            <a:r>
              <a:rPr lang="en-US" sz="1400" dirty="0" err="1"/>
              <a:t>Snažíme</a:t>
            </a:r>
            <a:r>
              <a:rPr lang="en-US" sz="1400" dirty="0"/>
              <a:t> se </a:t>
            </a:r>
            <a:r>
              <a:rPr lang="en-US" sz="1400" dirty="0" err="1"/>
              <a:t>plnit</a:t>
            </a:r>
            <a:r>
              <a:rPr lang="en-US" sz="1400" dirty="0"/>
              <a:t> </a:t>
            </a:r>
            <a:r>
              <a:rPr lang="en-US" sz="1400" dirty="0" err="1"/>
              <a:t>přání</a:t>
            </a:r>
            <a:r>
              <a:rPr lang="en-US" sz="1400" dirty="0"/>
              <a:t> a </a:t>
            </a:r>
            <a:r>
              <a:rPr lang="en-US" sz="1400" dirty="0" err="1"/>
              <a:t>očekávání</a:t>
            </a:r>
            <a:r>
              <a:rPr lang="en-US" sz="1400" dirty="0"/>
              <a:t> </a:t>
            </a:r>
            <a:r>
              <a:rPr lang="en-US" sz="1400" dirty="0" err="1"/>
              <a:t>našich</a:t>
            </a:r>
            <a:r>
              <a:rPr lang="en-US" sz="1400" dirty="0"/>
              <a:t> </a:t>
            </a:r>
            <a:r>
              <a:rPr lang="en-US" sz="1400" dirty="0" err="1"/>
              <a:t>zákazníků</a:t>
            </a:r>
            <a:r>
              <a:rPr lang="en-US" sz="1400" dirty="0"/>
              <a:t> a </a:t>
            </a:r>
            <a:r>
              <a:rPr lang="en-US" sz="1400" dirty="0" err="1"/>
              <a:t>usilujeme</a:t>
            </a:r>
            <a:r>
              <a:rPr lang="en-US" sz="1400" dirty="0"/>
              <a:t> o </a:t>
            </a:r>
            <a:r>
              <a:rPr lang="en-US" sz="1400" dirty="0" err="1"/>
              <a:t>neustálé</a:t>
            </a:r>
            <a:r>
              <a:rPr lang="en-US" sz="1400" dirty="0"/>
              <a:t> </a:t>
            </a:r>
            <a:r>
              <a:rPr lang="en-US" sz="1400" dirty="0" err="1"/>
              <a:t>zlepšován</a:t>
            </a:r>
            <a:r>
              <a:rPr lang="cs-CZ" sz="1400" dirty="0"/>
              <a:t>í. </a:t>
            </a:r>
          </a:p>
          <a:p>
            <a:pPr algn="just"/>
            <a:endParaRPr lang="cs-CZ" sz="1400" dirty="0"/>
          </a:p>
          <a:p>
            <a:pPr algn="just"/>
            <a:r>
              <a:rPr lang="cs-CZ" sz="1400" b="1" dirty="0"/>
              <a:t>Z</a:t>
            </a:r>
            <a:r>
              <a:rPr lang="en-US" sz="1400" b="1" dirty="0" err="1"/>
              <a:t>ákaz</a:t>
            </a:r>
            <a:r>
              <a:rPr lang="en-US" sz="1400" b="1" dirty="0"/>
              <a:t> </a:t>
            </a:r>
            <a:r>
              <a:rPr lang="en-US" sz="1400" b="1" dirty="0" err="1"/>
              <a:t>obchodování</a:t>
            </a:r>
            <a:r>
              <a:rPr lang="en-US" sz="1400" b="1" dirty="0"/>
              <a:t> s </a:t>
            </a:r>
            <a:r>
              <a:rPr lang="en-US" sz="1400" b="1" dirty="0" err="1"/>
              <a:t>využitím</a:t>
            </a:r>
            <a:r>
              <a:rPr lang="en-US" sz="1400" b="1" dirty="0"/>
              <a:t> </a:t>
            </a:r>
            <a:r>
              <a:rPr lang="en-US" sz="1400" b="1" dirty="0" err="1"/>
              <a:t>důvěrných</a:t>
            </a:r>
            <a:r>
              <a:rPr lang="en-US" sz="1400" b="1" dirty="0"/>
              <a:t> </a:t>
            </a:r>
            <a:r>
              <a:rPr lang="en-US" sz="1400" b="1" dirty="0" err="1"/>
              <a:t>informací</a:t>
            </a:r>
            <a:endParaRPr lang="cs-CZ" sz="1400" b="1" dirty="0"/>
          </a:p>
          <a:p>
            <a:pPr algn="just"/>
            <a:r>
              <a:rPr lang="cs-CZ" sz="1400" dirty="0"/>
              <a:t>S interními informacemi zacházíme jako s přísně důvěrnými. Zásadně tyto informace nezveřejňujeme třetím stranám; to platí i pro hesla umožňující přístup k elektronicky uloženým interním informacím. Interní informace zveřejňujeme pouze spolupracovníkům nebo konzultantům mimo společnost, pokud příjemce tyto informace potřebuje k výkonu své práce a je rovněž povinen s nimi zacházet jako s přísně důvěrnými.</a:t>
            </a:r>
          </a:p>
          <a:p>
            <a:pPr algn="just"/>
            <a:endParaRPr lang="cs-CZ" sz="1400" dirty="0"/>
          </a:p>
          <a:p>
            <a:pPr algn="just"/>
            <a:r>
              <a:rPr lang="cs-CZ" sz="1400" b="1" dirty="0"/>
              <a:t>Práva duševního vlastnictví třetích stran </a:t>
            </a:r>
          </a:p>
          <a:p>
            <a:pPr algn="just"/>
            <a:r>
              <a:rPr lang="en-US" sz="1400" dirty="0" err="1"/>
              <a:t>Respektujeme</a:t>
            </a:r>
            <a:r>
              <a:rPr lang="en-US" sz="1400" dirty="0"/>
              <a:t> </a:t>
            </a:r>
            <a:r>
              <a:rPr lang="en-US" sz="1400" dirty="0" err="1"/>
              <a:t>duševní</a:t>
            </a:r>
            <a:r>
              <a:rPr lang="en-US" sz="1400" dirty="0"/>
              <a:t> </a:t>
            </a:r>
            <a:r>
              <a:rPr lang="en-US" sz="1400" dirty="0" err="1"/>
              <a:t>vlastnictví</a:t>
            </a:r>
            <a:r>
              <a:rPr lang="en-US" sz="1400" dirty="0"/>
              <a:t> </a:t>
            </a:r>
            <a:r>
              <a:rPr lang="en-US" sz="1400" dirty="0" err="1"/>
              <a:t>třetích</a:t>
            </a:r>
            <a:r>
              <a:rPr lang="en-US" sz="1400" dirty="0"/>
              <a:t> </a:t>
            </a:r>
            <a:r>
              <a:rPr lang="en-US" sz="1400" dirty="0" err="1"/>
              <a:t>stran</a:t>
            </a:r>
            <a:r>
              <a:rPr lang="en-US" sz="1400" dirty="0"/>
              <a:t> a </a:t>
            </a:r>
            <a:r>
              <a:rPr lang="en-US" sz="1400" dirty="0" err="1"/>
              <a:t>smíme</a:t>
            </a:r>
            <a:r>
              <a:rPr lang="en-US" sz="1400" dirty="0"/>
              <a:t> </a:t>
            </a:r>
            <a:r>
              <a:rPr lang="en-US" sz="1400" dirty="0" err="1"/>
              <a:t>jej</a:t>
            </a:r>
            <a:r>
              <a:rPr lang="en-US" sz="1400" dirty="0"/>
              <a:t> </a:t>
            </a:r>
            <a:r>
              <a:rPr lang="en-US" sz="1400" dirty="0" err="1"/>
              <a:t>používat</a:t>
            </a:r>
            <a:r>
              <a:rPr lang="en-US" sz="1400" dirty="0"/>
              <a:t> </a:t>
            </a:r>
            <a:r>
              <a:rPr lang="en-US" sz="1400" dirty="0" err="1"/>
              <a:t>pouze</a:t>
            </a:r>
            <a:r>
              <a:rPr lang="en-US" sz="1400" dirty="0"/>
              <a:t> v </a:t>
            </a:r>
            <a:r>
              <a:rPr lang="en-US" sz="1400" dirty="0" err="1"/>
              <a:t>případě</a:t>
            </a:r>
            <a:r>
              <a:rPr lang="en-US" sz="1400" dirty="0"/>
              <a:t>, </a:t>
            </a:r>
            <a:r>
              <a:rPr lang="en-US" sz="1400" dirty="0" err="1"/>
              <a:t>že</a:t>
            </a:r>
            <a:r>
              <a:rPr lang="en-US" sz="1400" dirty="0"/>
              <a:t> </a:t>
            </a:r>
            <a:r>
              <a:rPr lang="en-US" sz="1400" dirty="0" err="1"/>
              <a:t>nám</a:t>
            </a:r>
            <a:r>
              <a:rPr lang="en-US" sz="1400" dirty="0"/>
              <a:t> </a:t>
            </a:r>
            <a:r>
              <a:rPr lang="en-US" sz="1400" dirty="0" err="1"/>
              <a:t>bylo</a:t>
            </a:r>
            <a:r>
              <a:rPr lang="en-US" sz="1400" dirty="0"/>
              <a:t> </a:t>
            </a:r>
            <a:r>
              <a:rPr lang="en-US" sz="1400" dirty="0" err="1"/>
              <a:t>uděleno</a:t>
            </a:r>
            <a:r>
              <a:rPr lang="en-US" sz="1400" dirty="0"/>
              <a:t> </a:t>
            </a:r>
            <a:r>
              <a:rPr lang="en-US" sz="1400" dirty="0" err="1"/>
              <a:t>právo</a:t>
            </a:r>
            <a:r>
              <a:rPr lang="en-US" sz="1400" dirty="0"/>
              <a:t> </a:t>
            </a:r>
            <a:r>
              <a:rPr lang="en-US" sz="1400" dirty="0" err="1"/>
              <a:t>tak</a:t>
            </a:r>
            <a:r>
              <a:rPr lang="en-US" sz="1400" dirty="0"/>
              <a:t> </a:t>
            </a:r>
            <a:r>
              <a:rPr lang="en-US" sz="1400" dirty="0" err="1"/>
              <a:t>učinit</a:t>
            </a:r>
            <a:r>
              <a:rPr lang="en-US" sz="1400" dirty="0"/>
              <a:t>. </a:t>
            </a:r>
            <a:r>
              <a:rPr lang="en-US" sz="1400" dirty="0" err="1"/>
              <a:t>Takové</a:t>
            </a:r>
            <a:r>
              <a:rPr lang="en-US" sz="1400" dirty="0"/>
              <a:t> </a:t>
            </a:r>
            <a:r>
              <a:rPr lang="en-US" sz="1400" dirty="0" err="1"/>
              <a:t>duševní</a:t>
            </a:r>
            <a:r>
              <a:rPr lang="en-US" sz="1400" dirty="0"/>
              <a:t> </a:t>
            </a:r>
            <a:r>
              <a:rPr lang="en-US" sz="1400" dirty="0" err="1"/>
              <a:t>vlastnictví</a:t>
            </a:r>
            <a:r>
              <a:rPr lang="en-US" sz="1400" dirty="0"/>
              <a:t> </a:t>
            </a:r>
            <a:r>
              <a:rPr lang="en-US" sz="1400" dirty="0" err="1"/>
              <a:t>třetích</a:t>
            </a:r>
            <a:r>
              <a:rPr lang="en-US" sz="1400" dirty="0"/>
              <a:t> </a:t>
            </a:r>
            <a:r>
              <a:rPr lang="en-US" sz="1400" dirty="0" err="1"/>
              <a:t>stran</a:t>
            </a:r>
            <a:r>
              <a:rPr lang="en-US" sz="1400" dirty="0"/>
              <a:t> </a:t>
            </a:r>
            <a:r>
              <a:rPr lang="en-US" sz="1400" dirty="0" err="1"/>
              <a:t>zahrnuje</a:t>
            </a:r>
            <a:r>
              <a:rPr lang="en-US" sz="1400" dirty="0"/>
              <a:t> </a:t>
            </a:r>
            <a:r>
              <a:rPr lang="en-US" sz="1400" dirty="0" err="1"/>
              <a:t>jejich</a:t>
            </a:r>
            <a:r>
              <a:rPr lang="en-US" sz="1400" dirty="0"/>
              <a:t> </a:t>
            </a:r>
            <a:r>
              <a:rPr lang="en-US" sz="1400" dirty="0" err="1"/>
              <a:t>chráněná</a:t>
            </a:r>
            <a:r>
              <a:rPr lang="en-US" sz="1400" dirty="0"/>
              <a:t> </a:t>
            </a:r>
            <a:r>
              <a:rPr lang="en-US" sz="1400" dirty="0" err="1"/>
              <a:t>obchodní</a:t>
            </a:r>
            <a:r>
              <a:rPr lang="en-US" sz="1400" dirty="0"/>
              <a:t> </a:t>
            </a:r>
            <a:r>
              <a:rPr lang="en-US" sz="1400" dirty="0" err="1"/>
              <a:t>práva</a:t>
            </a:r>
            <a:r>
              <a:rPr lang="en-US" sz="1400" dirty="0"/>
              <a:t> (</a:t>
            </a:r>
            <a:r>
              <a:rPr lang="en-US" sz="1400" dirty="0" err="1"/>
              <a:t>například</a:t>
            </a:r>
            <a:r>
              <a:rPr lang="en-US" sz="1400" dirty="0"/>
              <a:t> </a:t>
            </a:r>
            <a:r>
              <a:rPr lang="en-US" sz="1400" dirty="0" err="1"/>
              <a:t>patenty</a:t>
            </a:r>
            <a:r>
              <a:rPr lang="en-US" sz="1400" dirty="0"/>
              <a:t>, </a:t>
            </a:r>
            <a:r>
              <a:rPr lang="en-US" sz="1400" dirty="0" err="1"/>
              <a:t>ochranné</a:t>
            </a:r>
            <a:r>
              <a:rPr lang="en-US" sz="1400" dirty="0"/>
              <a:t> </a:t>
            </a:r>
            <a:r>
              <a:rPr lang="en-US" sz="1400" dirty="0" err="1"/>
              <a:t>známky</a:t>
            </a:r>
            <a:r>
              <a:rPr lang="en-US" sz="1400" dirty="0"/>
              <a:t> a </a:t>
            </a:r>
            <a:r>
              <a:rPr lang="en-US" sz="1400" dirty="0" err="1"/>
              <a:t>registrované</a:t>
            </a:r>
            <a:r>
              <a:rPr lang="en-US" sz="1400" dirty="0"/>
              <a:t> </a:t>
            </a:r>
            <a:r>
              <a:rPr lang="en-US" sz="1400" dirty="0" err="1"/>
              <a:t>průmyslové</a:t>
            </a:r>
            <a:r>
              <a:rPr lang="en-US" sz="1400" dirty="0"/>
              <a:t> </a:t>
            </a:r>
            <a:r>
              <a:rPr lang="en-US" sz="1400" dirty="0" err="1"/>
              <a:t>vzory</a:t>
            </a:r>
            <a:r>
              <a:rPr lang="en-US" sz="1400" dirty="0"/>
              <a:t>), </a:t>
            </a:r>
            <a:r>
              <a:rPr lang="en-US" sz="1400" dirty="0" err="1"/>
              <a:t>předměty</a:t>
            </a:r>
            <a:r>
              <a:rPr lang="en-US" sz="1400" dirty="0"/>
              <a:t> </a:t>
            </a:r>
            <a:r>
              <a:rPr lang="en-US" sz="1400" dirty="0" err="1"/>
              <a:t>chráněné</a:t>
            </a:r>
            <a:r>
              <a:rPr lang="en-US" sz="1400" dirty="0"/>
              <a:t> </a:t>
            </a:r>
            <a:r>
              <a:rPr lang="en-US" sz="1400" dirty="0" err="1"/>
              <a:t>autorským</a:t>
            </a:r>
            <a:r>
              <a:rPr lang="en-US" sz="1400" dirty="0"/>
              <a:t> </a:t>
            </a:r>
            <a:r>
              <a:rPr lang="en-US" sz="1400" dirty="0" err="1"/>
              <a:t>právem</a:t>
            </a:r>
            <a:r>
              <a:rPr lang="en-US" sz="1400" dirty="0"/>
              <a:t> (</a:t>
            </a:r>
            <a:r>
              <a:rPr lang="en-US" sz="1400" dirty="0" err="1"/>
              <a:t>například</a:t>
            </a:r>
            <a:r>
              <a:rPr lang="en-US" sz="1400" dirty="0"/>
              <a:t> software a </a:t>
            </a:r>
            <a:r>
              <a:rPr lang="en-US" sz="1400" dirty="0" err="1"/>
              <a:t>práva</a:t>
            </a:r>
            <a:r>
              <a:rPr lang="en-US" sz="1400" dirty="0"/>
              <a:t> k </a:t>
            </a:r>
            <a:r>
              <a:rPr lang="en-US" sz="1400" dirty="0" err="1"/>
              <a:t>obrázkům</a:t>
            </a:r>
            <a:r>
              <a:rPr lang="en-US" sz="1400" dirty="0"/>
              <a:t>) a </a:t>
            </a:r>
            <a:r>
              <a:rPr lang="en-US" sz="1400" dirty="0" err="1"/>
              <a:t>také</a:t>
            </a:r>
            <a:r>
              <a:rPr lang="en-US" sz="1400" dirty="0"/>
              <a:t> </a:t>
            </a:r>
            <a:r>
              <a:rPr lang="en-US" sz="1400" dirty="0" err="1"/>
              <a:t>obchodní</a:t>
            </a:r>
            <a:r>
              <a:rPr lang="en-US" sz="1400" dirty="0"/>
              <a:t> </a:t>
            </a:r>
            <a:r>
              <a:rPr lang="en-US" sz="1400" dirty="0" err="1"/>
              <a:t>tajemství</a:t>
            </a:r>
            <a:r>
              <a:rPr lang="en-US" sz="1400" dirty="0"/>
              <a:t>. </a:t>
            </a:r>
            <a:endParaRPr lang="cs-CZ" sz="1400" dirty="0"/>
          </a:p>
          <a:p>
            <a:pPr algn="just"/>
            <a:endParaRPr lang="cs-CZ" sz="1400" dirty="0"/>
          </a:p>
          <a:p>
            <a:pPr algn="just"/>
            <a:r>
              <a:rPr lang="en-US" sz="1400" dirty="0"/>
              <a:t>Know-how </a:t>
            </a:r>
            <a:r>
              <a:rPr lang="en-US" sz="1400" dirty="0" err="1"/>
              <a:t>třetích</a:t>
            </a:r>
            <a:r>
              <a:rPr lang="en-US" sz="1400" dirty="0"/>
              <a:t> </a:t>
            </a:r>
            <a:r>
              <a:rPr lang="en-US" sz="1400" dirty="0" err="1"/>
              <a:t>stran</a:t>
            </a:r>
            <a:r>
              <a:rPr lang="en-US" sz="1400" dirty="0"/>
              <a:t>, </a:t>
            </a:r>
            <a:r>
              <a:rPr lang="en-US" sz="1400" dirty="0" err="1"/>
              <a:t>které</a:t>
            </a:r>
            <a:r>
              <a:rPr lang="en-US" sz="1400" dirty="0"/>
              <a:t> </a:t>
            </a:r>
            <a:r>
              <a:rPr lang="en-US" sz="1400" dirty="0" err="1"/>
              <a:t>není</a:t>
            </a:r>
            <a:r>
              <a:rPr lang="en-US" sz="1400" dirty="0"/>
              <a:t> </a:t>
            </a:r>
            <a:r>
              <a:rPr lang="en-US" sz="1400" dirty="0" err="1"/>
              <a:t>chráněno</a:t>
            </a:r>
            <a:r>
              <a:rPr lang="en-US" sz="1400" dirty="0"/>
              <a:t> </a:t>
            </a:r>
            <a:r>
              <a:rPr lang="en-US" sz="1400" dirty="0" err="1"/>
              <a:t>obchodními</a:t>
            </a:r>
            <a:r>
              <a:rPr lang="en-US" sz="1400" dirty="0"/>
              <a:t> </a:t>
            </a:r>
            <a:r>
              <a:rPr lang="en-US" sz="1400" dirty="0" err="1"/>
              <a:t>právy</a:t>
            </a:r>
            <a:r>
              <a:rPr lang="en-US" sz="1400" dirty="0"/>
              <a:t>, </a:t>
            </a:r>
            <a:r>
              <a:rPr lang="en-US" sz="1400" dirty="0" err="1"/>
              <a:t>autorskými</a:t>
            </a:r>
            <a:r>
              <a:rPr lang="en-US" sz="1400" dirty="0"/>
              <a:t> </a:t>
            </a:r>
            <a:r>
              <a:rPr lang="en-US" sz="1400" dirty="0" err="1"/>
              <a:t>právy</a:t>
            </a:r>
            <a:r>
              <a:rPr lang="en-US" sz="1400" dirty="0"/>
              <a:t> </a:t>
            </a:r>
            <a:r>
              <a:rPr lang="en-US" sz="1400" dirty="0" err="1"/>
              <a:t>nebo</a:t>
            </a:r>
            <a:r>
              <a:rPr lang="en-US" sz="1400" dirty="0"/>
              <a:t> </a:t>
            </a:r>
            <a:r>
              <a:rPr lang="en-US" sz="1400" dirty="0" err="1"/>
              <a:t>obchodním</a:t>
            </a:r>
            <a:r>
              <a:rPr lang="en-US" sz="1400" dirty="0"/>
              <a:t> </a:t>
            </a:r>
            <a:r>
              <a:rPr lang="en-US" sz="1400" dirty="0" err="1"/>
              <a:t>tajemstvím</a:t>
            </a:r>
            <a:r>
              <a:rPr lang="en-US" sz="1400" dirty="0"/>
              <a:t>, </a:t>
            </a:r>
            <a:r>
              <a:rPr lang="en-US" sz="1400" dirty="0" err="1"/>
              <a:t>smíme</a:t>
            </a:r>
            <a:r>
              <a:rPr lang="en-US" sz="1400" dirty="0"/>
              <a:t> </a:t>
            </a:r>
            <a:r>
              <a:rPr lang="en-US" sz="1400" dirty="0" err="1"/>
              <a:t>používat</a:t>
            </a:r>
            <a:r>
              <a:rPr lang="en-US" sz="1400" dirty="0"/>
              <a:t> a </a:t>
            </a:r>
            <a:r>
              <a:rPr lang="en-US" sz="1400" dirty="0" err="1"/>
              <a:t>distribuovat</a:t>
            </a:r>
            <a:r>
              <a:rPr lang="en-US" sz="1400" dirty="0"/>
              <a:t> </a:t>
            </a:r>
            <a:r>
              <a:rPr lang="en-US" sz="1400" dirty="0" err="1"/>
              <a:t>pouze</a:t>
            </a:r>
            <a:r>
              <a:rPr lang="en-US" sz="1400" dirty="0"/>
              <a:t> </a:t>
            </a:r>
            <a:r>
              <a:rPr lang="en-US" sz="1400" dirty="0" err="1"/>
              <a:t>tehdy</a:t>
            </a:r>
            <a:r>
              <a:rPr lang="en-US" sz="1400" dirty="0"/>
              <a:t>, </a:t>
            </a:r>
            <a:r>
              <a:rPr lang="en-US" sz="1400" dirty="0" err="1"/>
              <a:t>pokud</a:t>
            </a:r>
            <a:r>
              <a:rPr lang="en-US" sz="1400" dirty="0"/>
              <a:t> to </a:t>
            </a:r>
            <a:r>
              <a:rPr lang="en-US" sz="1400" dirty="0" err="1"/>
              <a:t>nezakazují</a:t>
            </a:r>
            <a:r>
              <a:rPr lang="en-US" sz="1400" dirty="0"/>
              <a:t> </a:t>
            </a:r>
            <a:r>
              <a:rPr lang="en-US" sz="1400" dirty="0" err="1"/>
              <a:t>jiné</a:t>
            </a:r>
            <a:r>
              <a:rPr lang="en-US" sz="1400" dirty="0"/>
              <a:t> </a:t>
            </a:r>
            <a:r>
              <a:rPr lang="en-US" sz="1400" dirty="0" err="1"/>
              <a:t>právní</a:t>
            </a:r>
            <a:r>
              <a:rPr lang="en-US" sz="1400" dirty="0"/>
              <a:t> </a:t>
            </a:r>
            <a:r>
              <a:rPr lang="en-US" sz="1400" dirty="0" err="1"/>
              <a:t>nebo</a:t>
            </a:r>
            <a:r>
              <a:rPr lang="en-US" sz="1400" dirty="0"/>
              <a:t> </a:t>
            </a:r>
            <a:r>
              <a:rPr lang="en-US" sz="1400" dirty="0" err="1"/>
              <a:t>smluvní</a:t>
            </a:r>
            <a:r>
              <a:rPr lang="en-US" sz="1400" dirty="0"/>
              <a:t> </a:t>
            </a:r>
            <a:r>
              <a:rPr lang="en-US" sz="1400" dirty="0" err="1"/>
              <a:t>předpisy</a:t>
            </a:r>
            <a:r>
              <a:rPr lang="en-US" sz="1400" dirty="0"/>
              <a:t>. </a:t>
            </a:r>
            <a:endParaRPr lang="cs-CZ" sz="1400" dirty="0"/>
          </a:p>
          <a:p>
            <a:pPr algn="just"/>
            <a:endParaRPr lang="cs-CZ" sz="1400" dirty="0"/>
          </a:p>
          <a:p>
            <a:pPr algn="just"/>
            <a:r>
              <a:rPr lang="en-US" sz="1400" dirty="0" err="1"/>
              <a:t>Pokud</a:t>
            </a:r>
            <a:r>
              <a:rPr lang="en-US" sz="1400" dirty="0"/>
              <a:t> </a:t>
            </a:r>
            <a:r>
              <a:rPr lang="en-US" sz="1400" dirty="0" err="1"/>
              <a:t>nám</a:t>
            </a:r>
            <a:r>
              <a:rPr lang="en-US" sz="1400" dirty="0"/>
              <a:t> </a:t>
            </a:r>
            <a:r>
              <a:rPr lang="en-US" sz="1400" dirty="0" err="1"/>
              <a:t>bylo</a:t>
            </a:r>
            <a:r>
              <a:rPr lang="en-US" sz="1400" dirty="0"/>
              <a:t> know-how </a:t>
            </a:r>
            <a:r>
              <a:rPr lang="en-US" sz="1400" dirty="0" err="1"/>
              <a:t>třetí</a:t>
            </a:r>
            <a:r>
              <a:rPr lang="en-US" sz="1400" dirty="0"/>
              <a:t> </a:t>
            </a:r>
            <a:r>
              <a:rPr lang="en-US" sz="1400" dirty="0" err="1"/>
              <a:t>strany</a:t>
            </a:r>
            <a:r>
              <a:rPr lang="en-US" sz="1400" dirty="0"/>
              <a:t> </a:t>
            </a:r>
            <a:r>
              <a:rPr lang="en-US" sz="1400" dirty="0" err="1"/>
              <a:t>poskytnuto</a:t>
            </a:r>
            <a:r>
              <a:rPr lang="en-US" sz="1400" dirty="0"/>
              <a:t> </a:t>
            </a:r>
            <a:r>
              <a:rPr lang="en-US" sz="1400" dirty="0" err="1"/>
              <a:t>na</a:t>
            </a:r>
            <a:r>
              <a:rPr lang="en-US" sz="1400" dirty="0"/>
              <a:t> </a:t>
            </a:r>
            <a:r>
              <a:rPr lang="en-US" sz="1400" dirty="0" err="1"/>
              <a:t>základě</a:t>
            </a:r>
            <a:r>
              <a:rPr lang="en-US" sz="1400" dirty="0"/>
              <a:t> </a:t>
            </a:r>
            <a:r>
              <a:rPr lang="en-US" sz="1400" dirty="0" err="1"/>
              <a:t>dohody</a:t>
            </a:r>
            <a:r>
              <a:rPr lang="en-US" sz="1400" dirty="0"/>
              <a:t> o </a:t>
            </a:r>
            <a:r>
              <a:rPr lang="en-US" sz="1400" dirty="0" err="1"/>
              <a:t>mlčenlivosti</a:t>
            </a:r>
            <a:r>
              <a:rPr lang="en-US" sz="1400" dirty="0"/>
              <a:t>, </a:t>
            </a:r>
            <a:r>
              <a:rPr lang="en-US" sz="1400" dirty="0" err="1"/>
              <a:t>smí</a:t>
            </a:r>
            <a:r>
              <a:rPr lang="en-US" sz="1400" dirty="0"/>
              <a:t> </a:t>
            </a:r>
            <a:r>
              <a:rPr lang="en-US" sz="1400" dirty="0" err="1"/>
              <a:t>být</a:t>
            </a:r>
            <a:r>
              <a:rPr lang="en-US" sz="1400" dirty="0"/>
              <a:t> </a:t>
            </a:r>
            <a:r>
              <a:rPr lang="en-US" sz="1400" dirty="0" err="1"/>
              <a:t>použito</a:t>
            </a:r>
            <a:r>
              <a:rPr lang="en-US" sz="1400" dirty="0"/>
              <a:t> a </a:t>
            </a:r>
            <a:r>
              <a:rPr lang="en-US" sz="1400" dirty="0" err="1"/>
              <a:t>šířeno</a:t>
            </a:r>
            <a:r>
              <a:rPr lang="en-US" sz="1400" dirty="0"/>
              <a:t> </a:t>
            </a:r>
            <a:r>
              <a:rPr lang="en-US" sz="1400" dirty="0" err="1"/>
              <a:t>pouze</a:t>
            </a:r>
            <a:r>
              <a:rPr lang="en-US" sz="1400" dirty="0"/>
              <a:t> v </a:t>
            </a:r>
            <a:r>
              <a:rPr lang="en-US" sz="1400" dirty="0" err="1"/>
              <a:t>souladu</a:t>
            </a:r>
            <a:r>
              <a:rPr lang="en-US" sz="1400" dirty="0"/>
              <a:t> s </a:t>
            </a:r>
            <a:r>
              <a:rPr lang="en-US" sz="1400" dirty="0" err="1"/>
              <a:t>touto</a:t>
            </a:r>
            <a:r>
              <a:rPr lang="en-US" sz="1400" dirty="0"/>
              <a:t> </a:t>
            </a:r>
            <a:r>
              <a:rPr lang="en-US" sz="1400" dirty="0" err="1"/>
              <a:t>dohodou</a:t>
            </a:r>
            <a:r>
              <a:rPr lang="en-US" sz="1400" dirty="0"/>
              <a:t>, bez </a:t>
            </a:r>
            <a:r>
              <a:rPr lang="en-US" sz="1400" dirty="0" err="1"/>
              <a:t>ohledu</a:t>
            </a:r>
            <a:r>
              <a:rPr lang="en-US" sz="1400" dirty="0"/>
              <a:t> </a:t>
            </a:r>
            <a:r>
              <a:rPr lang="en-US" sz="1400" dirty="0" err="1"/>
              <a:t>na</a:t>
            </a:r>
            <a:r>
              <a:rPr lang="en-US" sz="1400" dirty="0"/>
              <a:t> to, </a:t>
            </a:r>
            <a:r>
              <a:rPr lang="en-US" sz="1400" dirty="0" err="1"/>
              <a:t>zda</a:t>
            </a:r>
            <a:r>
              <a:rPr lang="en-US" sz="1400" dirty="0"/>
              <a:t> se </a:t>
            </a:r>
            <a:r>
              <a:rPr lang="en-US" sz="1400" dirty="0" err="1"/>
              <a:t>jedná</a:t>
            </a:r>
            <a:r>
              <a:rPr lang="en-US" sz="1400" dirty="0"/>
              <a:t> o </a:t>
            </a:r>
            <a:r>
              <a:rPr lang="en-US" sz="1400" dirty="0" err="1"/>
              <a:t>duševní</a:t>
            </a:r>
            <a:r>
              <a:rPr lang="en-US" sz="1400" dirty="0"/>
              <a:t> </a:t>
            </a:r>
            <a:r>
              <a:rPr lang="en-US" sz="1400" dirty="0" err="1"/>
              <a:t>vlastnictví</a:t>
            </a:r>
            <a:r>
              <a:rPr lang="en-US" sz="1400" dirty="0"/>
              <a:t> </a:t>
            </a:r>
            <a:r>
              <a:rPr lang="en-US" sz="1400" dirty="0" err="1"/>
              <a:t>či</a:t>
            </a:r>
            <a:r>
              <a:rPr lang="en-US" sz="1400" dirty="0"/>
              <a:t> </a:t>
            </a:r>
            <a:r>
              <a:rPr lang="en-US" sz="1400" dirty="0" err="1"/>
              <a:t>nikoli</a:t>
            </a:r>
            <a:r>
              <a:rPr lang="en-US" sz="1400" dirty="0"/>
              <a:t>. </a:t>
            </a:r>
            <a:r>
              <a:rPr lang="en-US" sz="1400" dirty="0" err="1"/>
              <a:t>Patří</a:t>
            </a:r>
            <a:r>
              <a:rPr lang="en-US" sz="1400" dirty="0"/>
              <a:t> </a:t>
            </a:r>
            <a:r>
              <a:rPr lang="en-US" sz="1400" dirty="0" err="1"/>
              <a:t>sem</a:t>
            </a:r>
            <a:r>
              <a:rPr lang="en-US" sz="1400" dirty="0"/>
              <a:t> </a:t>
            </a:r>
            <a:r>
              <a:rPr lang="en-US" sz="1400" dirty="0" err="1"/>
              <a:t>výrobní</a:t>
            </a:r>
            <a:r>
              <a:rPr lang="en-US" sz="1400" dirty="0"/>
              <a:t> </a:t>
            </a:r>
            <a:r>
              <a:rPr lang="en-US" sz="1400" dirty="0" err="1"/>
              <a:t>údaje</a:t>
            </a:r>
            <a:r>
              <a:rPr lang="en-US" sz="1400" dirty="0"/>
              <a:t>, </a:t>
            </a:r>
            <a:r>
              <a:rPr lang="en-US" sz="1400" dirty="0" err="1"/>
              <a:t>rozměry</a:t>
            </a:r>
            <a:r>
              <a:rPr lang="en-US" sz="1400" dirty="0"/>
              <a:t> a tolerance a </a:t>
            </a:r>
            <a:r>
              <a:rPr lang="en-US" sz="1400" dirty="0" err="1"/>
              <a:t>také</a:t>
            </a:r>
            <a:r>
              <a:rPr lang="en-US" sz="1400" dirty="0"/>
              <a:t> </a:t>
            </a:r>
            <a:r>
              <a:rPr lang="en-US" sz="1400" dirty="0" err="1"/>
              <a:t>výrobní</a:t>
            </a:r>
            <a:r>
              <a:rPr lang="en-US" sz="1400" dirty="0"/>
              <a:t> </a:t>
            </a:r>
            <a:r>
              <a:rPr lang="en-US" sz="1400" dirty="0" err="1"/>
              <a:t>výkresy</a:t>
            </a:r>
            <a:r>
              <a:rPr lang="en-US" sz="1400" dirty="0"/>
              <a:t>, </a:t>
            </a:r>
            <a:r>
              <a:rPr lang="en-US" sz="1400" dirty="0" err="1"/>
              <a:t>individuálně</a:t>
            </a:r>
            <a:r>
              <a:rPr lang="en-US" sz="1400" dirty="0"/>
              <a:t> </a:t>
            </a:r>
            <a:r>
              <a:rPr lang="en-US" sz="1400" dirty="0" err="1"/>
              <a:t>získané</a:t>
            </a:r>
            <a:r>
              <a:rPr lang="en-US" sz="1400" dirty="0"/>
              <a:t> od </a:t>
            </a:r>
            <a:r>
              <a:rPr lang="en-US" sz="1400" dirty="0" err="1"/>
              <a:t>třetích</a:t>
            </a:r>
            <a:r>
              <a:rPr lang="en-US" sz="1400" dirty="0"/>
              <a:t> </a:t>
            </a:r>
            <a:r>
              <a:rPr lang="en-US" sz="1400" dirty="0" err="1"/>
              <a:t>stran</a:t>
            </a:r>
            <a:r>
              <a:rPr lang="en-US" sz="1400" dirty="0"/>
              <a:t>. Software </a:t>
            </a:r>
            <a:r>
              <a:rPr lang="en-US" sz="1400" dirty="0" err="1"/>
              <a:t>třetích</a:t>
            </a:r>
            <a:r>
              <a:rPr lang="en-US" sz="1400" dirty="0"/>
              <a:t> </a:t>
            </a:r>
            <a:r>
              <a:rPr lang="en-US" sz="1400" dirty="0" err="1"/>
              <a:t>stran</a:t>
            </a:r>
            <a:r>
              <a:rPr lang="en-US" sz="1400" dirty="0"/>
              <a:t> – </a:t>
            </a:r>
            <a:r>
              <a:rPr lang="en-US" sz="1400" dirty="0" err="1"/>
              <a:t>včetně</a:t>
            </a:r>
            <a:r>
              <a:rPr lang="en-US" sz="1400" dirty="0"/>
              <a:t> </a:t>
            </a:r>
            <a:r>
              <a:rPr lang="en-US" sz="1400" dirty="0" err="1"/>
              <a:t>softwaru</a:t>
            </a:r>
            <a:r>
              <a:rPr lang="en-US" sz="1400" dirty="0"/>
              <a:t> s </a:t>
            </a:r>
            <a:r>
              <a:rPr lang="en-US" sz="1400" dirty="0" err="1"/>
              <a:t>otevřeným</a:t>
            </a:r>
            <a:r>
              <a:rPr lang="en-US" sz="1400" dirty="0"/>
              <a:t> </a:t>
            </a:r>
            <a:r>
              <a:rPr lang="en-US" sz="1400" dirty="0" err="1"/>
              <a:t>zdrojovým</a:t>
            </a:r>
            <a:r>
              <a:rPr lang="en-US" sz="1400" dirty="0"/>
              <a:t> </a:t>
            </a:r>
            <a:r>
              <a:rPr lang="en-US" sz="1400" dirty="0" err="1"/>
              <a:t>kódem</a:t>
            </a:r>
            <a:r>
              <a:rPr lang="en-US" sz="1400" dirty="0"/>
              <a:t> a </a:t>
            </a:r>
            <a:r>
              <a:rPr lang="en-US" sz="1400" dirty="0" err="1"/>
              <a:t>firmwaru</a:t>
            </a:r>
            <a:r>
              <a:rPr lang="en-US" sz="1400" dirty="0"/>
              <a:t> – </a:t>
            </a:r>
            <a:r>
              <a:rPr lang="en-US" sz="1400" dirty="0" err="1"/>
              <a:t>používáme</a:t>
            </a:r>
            <a:r>
              <a:rPr lang="en-US" sz="1400" dirty="0"/>
              <a:t> </a:t>
            </a:r>
            <a:r>
              <a:rPr lang="en-US" sz="1400" dirty="0" err="1"/>
              <a:t>pouze</a:t>
            </a:r>
            <a:r>
              <a:rPr lang="en-US" sz="1400" dirty="0"/>
              <a:t> v </a:t>
            </a:r>
            <a:r>
              <a:rPr lang="en-US" sz="1400" dirty="0" err="1"/>
              <a:t>rozsahu</a:t>
            </a:r>
            <a:r>
              <a:rPr lang="en-US" sz="1400" dirty="0"/>
              <a:t> </a:t>
            </a:r>
            <a:r>
              <a:rPr lang="en-US" sz="1400" dirty="0" err="1"/>
              <a:t>povoleném</a:t>
            </a:r>
            <a:r>
              <a:rPr lang="en-US" sz="1400" dirty="0"/>
              <a:t> </a:t>
            </a:r>
            <a:r>
              <a:rPr lang="en-US" sz="1400" dirty="0" err="1"/>
              <a:t>zákonem</a:t>
            </a:r>
            <a:r>
              <a:rPr lang="en-US" sz="1400" dirty="0"/>
              <a:t> a v </a:t>
            </a:r>
            <a:r>
              <a:rPr lang="en-US" sz="1400" dirty="0" err="1"/>
              <a:t>souladu</a:t>
            </a:r>
            <a:r>
              <a:rPr lang="en-US" sz="1400" dirty="0"/>
              <a:t> s </a:t>
            </a:r>
            <a:r>
              <a:rPr lang="en-US" sz="1400" dirty="0" err="1"/>
              <a:t>příslušnými</a:t>
            </a:r>
            <a:r>
              <a:rPr lang="en-US" sz="1400" dirty="0"/>
              <a:t> </a:t>
            </a:r>
            <a:r>
              <a:rPr lang="en-US" sz="1400" dirty="0" err="1"/>
              <a:t>licenčními</a:t>
            </a:r>
            <a:r>
              <a:rPr lang="en-US" sz="1400" dirty="0"/>
              <a:t> </a:t>
            </a:r>
            <a:r>
              <a:rPr lang="en-US" sz="1400" dirty="0" err="1"/>
              <a:t>podmínkami</a:t>
            </a:r>
            <a:r>
              <a:rPr lang="en-US" sz="1400" dirty="0"/>
              <a:t>.</a:t>
            </a:r>
            <a:endParaRPr lang="cs-CZ" sz="1400" dirty="0"/>
          </a:p>
        </p:txBody>
      </p:sp>
    </p:spTree>
    <p:extLst>
      <p:ext uri="{BB962C8B-B14F-4D97-AF65-F5344CB8AC3E}">
        <p14:creationId xmlns:p14="http://schemas.microsoft.com/office/powerpoint/2010/main" val="1364775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E8C66-A86D-5BE0-2C5E-8EF0B3DE2FB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67A0322-CFEF-99A3-5197-2080E57B6682}"/>
              </a:ext>
            </a:extLst>
          </p:cNvPr>
          <p:cNvSpPr>
            <a:spLocks noGrp="1"/>
          </p:cNvSpPr>
          <p:nvPr>
            <p:ph type="title"/>
          </p:nvPr>
        </p:nvSpPr>
        <p:spPr/>
        <p:txBody>
          <a:bodyPr>
            <a:normAutofit/>
          </a:bodyPr>
          <a:lstStyle/>
          <a:p>
            <a:r>
              <a:rPr lang="cs-CZ" sz="2800" dirty="0"/>
              <a:t>Vážíme si důvěry v naši společnost a produkty</a:t>
            </a:r>
            <a:endParaRPr lang="en-US" sz="2800" dirty="0"/>
          </a:p>
        </p:txBody>
      </p:sp>
      <p:sp>
        <p:nvSpPr>
          <p:cNvPr id="5" name="TextBox 4">
            <a:extLst>
              <a:ext uri="{FF2B5EF4-FFF2-40B4-BE49-F238E27FC236}">
                <a16:creationId xmlns:a16="http://schemas.microsoft.com/office/drawing/2014/main" id="{E7FD75D5-050B-B58A-CEC6-A8A511BFDFC3}"/>
              </a:ext>
            </a:extLst>
          </p:cNvPr>
          <p:cNvSpPr txBox="1"/>
          <p:nvPr/>
        </p:nvSpPr>
        <p:spPr>
          <a:xfrm>
            <a:off x="641685" y="1447618"/>
            <a:ext cx="10870734" cy="2462213"/>
          </a:xfrm>
          <a:prstGeom prst="rect">
            <a:avLst/>
          </a:prstGeom>
          <a:noFill/>
        </p:spPr>
        <p:txBody>
          <a:bodyPr wrap="square">
            <a:spAutoFit/>
          </a:bodyPr>
          <a:lstStyle/>
          <a:p>
            <a:pPr algn="just"/>
            <a:endParaRPr lang="cs-CZ" sz="1400" b="1" dirty="0"/>
          </a:p>
          <a:p>
            <a:pPr algn="just"/>
            <a:r>
              <a:rPr lang="cs-CZ" sz="1400" b="1" dirty="0"/>
              <a:t>Kybernetická bezpečnost </a:t>
            </a:r>
          </a:p>
          <a:p>
            <a:pPr algn="just"/>
            <a:r>
              <a:rPr lang="cs-CZ" sz="1400" dirty="0"/>
              <a:t>Při technické a organizační implementaci kybernetické bezpečnosti dodržujeme platné právní předpisy a zohledňujeme příslušné normy. Používáme vhodná bezpečnostní opatření s ohledem na nejmodernější technologie. </a:t>
            </a:r>
            <a:r>
              <a:rPr lang="en-US" sz="1400" dirty="0" err="1"/>
              <a:t>Při</a:t>
            </a:r>
            <a:r>
              <a:rPr lang="en-US" sz="1400" dirty="0"/>
              <a:t> </a:t>
            </a:r>
            <a:r>
              <a:rPr lang="en-US" sz="1400" dirty="0" err="1"/>
              <a:t>vývoji</a:t>
            </a:r>
            <a:r>
              <a:rPr lang="en-US" sz="1400" dirty="0"/>
              <a:t> </a:t>
            </a:r>
            <a:r>
              <a:rPr lang="en-US" sz="1400" dirty="0" err="1"/>
              <a:t>produktů</a:t>
            </a:r>
            <a:r>
              <a:rPr lang="en-US" sz="1400" dirty="0"/>
              <a:t> a </a:t>
            </a:r>
            <a:r>
              <a:rPr lang="en-US" sz="1400" dirty="0" err="1"/>
              <a:t>obchodních</a:t>
            </a:r>
            <a:r>
              <a:rPr lang="en-US" sz="1400" dirty="0"/>
              <a:t> </a:t>
            </a:r>
            <a:r>
              <a:rPr lang="en-US" sz="1400" dirty="0" err="1"/>
              <a:t>modelů</a:t>
            </a:r>
            <a:r>
              <a:rPr lang="en-US" sz="1400" dirty="0"/>
              <a:t> </a:t>
            </a:r>
            <a:r>
              <a:rPr lang="en-US" sz="1400" dirty="0" err="1"/>
              <a:t>zajišťujeme</a:t>
            </a:r>
            <a:r>
              <a:rPr lang="en-US" sz="1400" dirty="0"/>
              <a:t> </a:t>
            </a:r>
            <a:r>
              <a:rPr lang="en-US" sz="1400" dirty="0" err="1"/>
              <a:t>včasnou</a:t>
            </a:r>
            <a:r>
              <a:rPr lang="en-US" sz="1400" dirty="0"/>
              <a:t> </a:t>
            </a:r>
            <a:r>
              <a:rPr lang="en-US" sz="1400" dirty="0" err="1"/>
              <a:t>implementaci</a:t>
            </a:r>
            <a:r>
              <a:rPr lang="en-US" sz="1400" dirty="0"/>
              <a:t> </a:t>
            </a:r>
            <a:r>
              <a:rPr lang="en-US" sz="1400" dirty="0" err="1"/>
              <a:t>požadavků</a:t>
            </a:r>
            <a:r>
              <a:rPr lang="en-US" sz="1400" dirty="0"/>
              <a:t> </a:t>
            </a:r>
            <a:r>
              <a:rPr lang="en-US" sz="1400" dirty="0" err="1"/>
              <a:t>na</a:t>
            </a:r>
            <a:r>
              <a:rPr lang="en-US" sz="1400" dirty="0"/>
              <a:t> </a:t>
            </a:r>
            <a:r>
              <a:rPr lang="en-US" sz="1400" dirty="0" err="1"/>
              <a:t>kybernetickou</a:t>
            </a:r>
            <a:r>
              <a:rPr lang="en-US" sz="1400" dirty="0"/>
              <a:t> </a:t>
            </a:r>
            <a:r>
              <a:rPr lang="en-US" sz="1400" dirty="0" err="1"/>
              <a:t>bezpečnost</a:t>
            </a:r>
            <a:r>
              <a:rPr lang="en-US" sz="1400" dirty="0"/>
              <a:t>, </a:t>
            </a:r>
            <a:r>
              <a:rPr lang="en-US" sz="1400" dirty="0" err="1"/>
              <a:t>které</a:t>
            </a:r>
            <a:r>
              <a:rPr lang="en-US" sz="1400" dirty="0"/>
              <a:t> </a:t>
            </a:r>
            <a:r>
              <a:rPr lang="en-US" sz="1400" dirty="0" err="1"/>
              <a:t>pokrývají</a:t>
            </a:r>
            <a:r>
              <a:rPr lang="en-US" sz="1400" dirty="0"/>
              <a:t> </a:t>
            </a:r>
            <a:r>
              <a:rPr lang="en-US" sz="1400" dirty="0" err="1"/>
              <a:t>celý</a:t>
            </a:r>
            <a:r>
              <a:rPr lang="en-US" sz="1400" dirty="0"/>
              <a:t> </a:t>
            </a:r>
            <a:r>
              <a:rPr lang="en-US" sz="1400" dirty="0" err="1"/>
              <a:t>životní</a:t>
            </a:r>
            <a:r>
              <a:rPr lang="en-US" sz="1400" dirty="0"/>
              <a:t> </a:t>
            </a:r>
            <a:r>
              <a:rPr lang="en-US" sz="1400" dirty="0" err="1"/>
              <a:t>cyklus</a:t>
            </a:r>
            <a:endParaRPr lang="cs-CZ" sz="1400" dirty="0"/>
          </a:p>
          <a:p>
            <a:pPr algn="just"/>
            <a:endParaRPr lang="cs-CZ" sz="1400" dirty="0"/>
          </a:p>
          <a:p>
            <a:pPr algn="just"/>
            <a:endParaRPr lang="cs-CZ" sz="1400" dirty="0"/>
          </a:p>
          <a:p>
            <a:pPr algn="just"/>
            <a:r>
              <a:rPr lang="cs-CZ" sz="1400" b="1" dirty="0"/>
              <a:t>Umělá inteligence</a:t>
            </a:r>
          </a:p>
          <a:p>
            <a:pPr algn="just"/>
            <a:r>
              <a:rPr lang="cs-CZ" sz="1400" dirty="0"/>
              <a:t>U</a:t>
            </a:r>
            <a:r>
              <a:rPr lang="en-US" sz="1400" dirty="0" err="1"/>
              <a:t>mělou</a:t>
            </a:r>
            <a:r>
              <a:rPr lang="en-US" sz="1400" dirty="0"/>
              <a:t> </a:t>
            </a:r>
            <a:r>
              <a:rPr lang="en-US" sz="1400" dirty="0" err="1"/>
              <a:t>inteligenci</a:t>
            </a:r>
            <a:r>
              <a:rPr lang="en-US" sz="1400" dirty="0"/>
              <a:t> (AI) </a:t>
            </a:r>
            <a:r>
              <a:rPr lang="en-US" sz="1400" dirty="0" err="1"/>
              <a:t>používáme</a:t>
            </a:r>
            <a:r>
              <a:rPr lang="en-US" sz="1400" dirty="0"/>
              <a:t> </a:t>
            </a:r>
            <a:r>
              <a:rPr lang="en-US" sz="1400" dirty="0" err="1"/>
              <a:t>zodpovědně</a:t>
            </a:r>
            <a:r>
              <a:rPr lang="en-US" sz="1400" dirty="0"/>
              <a:t> </a:t>
            </a:r>
            <a:r>
              <a:rPr lang="en-US" sz="1400" dirty="0" err="1"/>
              <a:t>ke</a:t>
            </a:r>
            <a:r>
              <a:rPr lang="en-US" sz="1400" dirty="0"/>
              <a:t> </a:t>
            </a:r>
            <a:r>
              <a:rPr lang="en-US" sz="1400" dirty="0" err="1"/>
              <a:t>zlepšování</a:t>
            </a:r>
            <a:r>
              <a:rPr lang="en-US" sz="1400" dirty="0"/>
              <a:t> </a:t>
            </a:r>
            <a:r>
              <a:rPr lang="en-US" sz="1400" dirty="0" err="1"/>
              <a:t>produktů</a:t>
            </a:r>
            <a:r>
              <a:rPr lang="en-US" sz="1400" dirty="0"/>
              <a:t>. </a:t>
            </a:r>
            <a:r>
              <a:rPr lang="en-US" sz="1400" dirty="0" err="1"/>
              <a:t>Používání</a:t>
            </a:r>
            <a:r>
              <a:rPr lang="en-US" sz="1400" dirty="0"/>
              <a:t> </a:t>
            </a:r>
            <a:r>
              <a:rPr lang="en-US" sz="1400" dirty="0" err="1"/>
              <a:t>umělé</a:t>
            </a:r>
            <a:r>
              <a:rPr lang="en-US" sz="1400" dirty="0"/>
              <a:t> </a:t>
            </a:r>
            <a:r>
              <a:rPr lang="en-US" sz="1400" dirty="0" err="1"/>
              <a:t>inteligence</a:t>
            </a:r>
            <a:r>
              <a:rPr lang="en-US" sz="1400" dirty="0"/>
              <a:t> </a:t>
            </a:r>
            <a:r>
              <a:rPr lang="en-US" sz="1400" dirty="0" err="1"/>
              <a:t>představuje</a:t>
            </a:r>
            <a:r>
              <a:rPr lang="en-US" sz="1400" dirty="0"/>
              <a:t> </a:t>
            </a:r>
            <a:r>
              <a:rPr lang="en-US" sz="1400" dirty="0" err="1"/>
              <a:t>právní</a:t>
            </a:r>
            <a:r>
              <a:rPr lang="en-US" sz="1400" dirty="0"/>
              <a:t> </a:t>
            </a:r>
            <a:r>
              <a:rPr lang="en-US" sz="1400" dirty="0" err="1"/>
              <a:t>výzvy</a:t>
            </a:r>
            <a:r>
              <a:rPr lang="en-US" sz="1400" dirty="0"/>
              <a:t> a </a:t>
            </a:r>
            <a:r>
              <a:rPr lang="en-US" sz="1400" dirty="0" err="1"/>
              <a:t>rizika</a:t>
            </a:r>
            <a:r>
              <a:rPr lang="en-US" sz="1400" dirty="0"/>
              <a:t>. </a:t>
            </a:r>
            <a:r>
              <a:rPr lang="en-US" sz="1400" dirty="0" err="1"/>
              <a:t>Při</a:t>
            </a:r>
            <a:r>
              <a:rPr lang="en-US" sz="1400" dirty="0"/>
              <a:t> </a:t>
            </a:r>
            <a:r>
              <a:rPr lang="en-US" sz="1400" dirty="0" err="1"/>
              <a:t>používání</a:t>
            </a:r>
            <a:r>
              <a:rPr lang="en-US" sz="1400" dirty="0"/>
              <a:t> </a:t>
            </a:r>
            <a:r>
              <a:rPr lang="en-US" sz="1400" dirty="0" err="1"/>
              <a:t>umělé</a:t>
            </a:r>
            <a:r>
              <a:rPr lang="en-US" sz="1400" dirty="0"/>
              <a:t> </a:t>
            </a:r>
            <a:r>
              <a:rPr lang="en-US" sz="1400" dirty="0" err="1"/>
              <a:t>inteligence</a:t>
            </a:r>
            <a:r>
              <a:rPr lang="en-US" sz="1400" dirty="0"/>
              <a:t> </a:t>
            </a:r>
            <a:r>
              <a:rPr lang="en-US" sz="1400" dirty="0" err="1"/>
              <a:t>dodržujeme</a:t>
            </a:r>
            <a:r>
              <a:rPr lang="en-US" sz="1400" dirty="0"/>
              <a:t> </a:t>
            </a:r>
            <a:r>
              <a:rPr lang="en-US" sz="1400" dirty="0" err="1"/>
              <a:t>mimo</a:t>
            </a:r>
            <a:r>
              <a:rPr lang="en-US" sz="1400" dirty="0"/>
              <a:t> </a:t>
            </a:r>
            <a:r>
              <a:rPr lang="en-US" sz="1400" dirty="0" err="1"/>
              <a:t>jiné</a:t>
            </a:r>
            <a:r>
              <a:rPr lang="en-US" sz="1400" dirty="0"/>
              <a:t> </a:t>
            </a:r>
            <a:r>
              <a:rPr lang="en-US" sz="1400" dirty="0" err="1"/>
              <a:t>platné</a:t>
            </a:r>
            <a:r>
              <a:rPr lang="en-US" sz="1400" dirty="0"/>
              <a:t> </a:t>
            </a:r>
            <a:r>
              <a:rPr lang="en-US" sz="1400" dirty="0" err="1"/>
              <a:t>právní</a:t>
            </a:r>
            <a:r>
              <a:rPr lang="en-US" sz="1400" dirty="0"/>
              <a:t> </a:t>
            </a:r>
            <a:r>
              <a:rPr lang="en-US" sz="1400" dirty="0" err="1"/>
              <a:t>předpisy</a:t>
            </a:r>
            <a:r>
              <a:rPr lang="en-US" sz="1400" dirty="0"/>
              <a:t> a </a:t>
            </a:r>
            <a:r>
              <a:rPr lang="en-US" sz="1400" dirty="0" err="1"/>
              <a:t>interní</a:t>
            </a:r>
            <a:r>
              <a:rPr lang="en-US" sz="1400" dirty="0"/>
              <a:t> </a:t>
            </a:r>
            <a:r>
              <a:rPr lang="en-US" sz="1400" dirty="0" err="1"/>
              <a:t>předpisy</a:t>
            </a:r>
            <a:r>
              <a:rPr lang="en-US" sz="1400" dirty="0"/>
              <a:t> </a:t>
            </a:r>
            <a:r>
              <a:rPr lang="en-US" sz="1400" dirty="0" err="1"/>
              <a:t>týkající</a:t>
            </a:r>
            <a:r>
              <a:rPr lang="en-US" sz="1400" dirty="0"/>
              <a:t> se </a:t>
            </a:r>
            <a:r>
              <a:rPr lang="en-US" sz="1400" dirty="0" err="1"/>
              <a:t>ochrany</a:t>
            </a:r>
            <a:r>
              <a:rPr lang="en-US" sz="1400" dirty="0"/>
              <a:t> </a:t>
            </a:r>
            <a:r>
              <a:rPr lang="en-US" sz="1400" dirty="0" err="1"/>
              <a:t>údajů</a:t>
            </a:r>
            <a:r>
              <a:rPr lang="en-US" sz="1400" dirty="0"/>
              <a:t>, </a:t>
            </a:r>
            <a:r>
              <a:rPr lang="en-US" sz="1400" dirty="0" err="1"/>
              <a:t>bezpečnosti</a:t>
            </a:r>
            <a:r>
              <a:rPr lang="en-US" sz="1400" dirty="0"/>
              <a:t> </a:t>
            </a:r>
            <a:r>
              <a:rPr lang="en-US" sz="1400" dirty="0" err="1"/>
              <a:t>informací</a:t>
            </a:r>
            <a:r>
              <a:rPr lang="en-US" sz="1400" dirty="0"/>
              <a:t>, </a:t>
            </a:r>
            <a:r>
              <a:rPr lang="en-US" sz="1400" dirty="0" err="1"/>
              <a:t>kybernetické</a:t>
            </a:r>
            <a:r>
              <a:rPr lang="en-US" sz="1400" dirty="0"/>
              <a:t> </a:t>
            </a:r>
            <a:r>
              <a:rPr lang="en-US" sz="1400" dirty="0" err="1"/>
              <a:t>bezpečnosti</a:t>
            </a:r>
            <a:r>
              <a:rPr lang="en-US" sz="1400" dirty="0"/>
              <a:t>, </a:t>
            </a:r>
            <a:r>
              <a:rPr lang="en-US" sz="1400" dirty="0" err="1"/>
              <a:t>duševního</a:t>
            </a:r>
            <a:r>
              <a:rPr lang="en-US" sz="1400" dirty="0"/>
              <a:t> </a:t>
            </a:r>
            <a:r>
              <a:rPr lang="en-US" sz="1400" dirty="0" err="1"/>
              <a:t>vlastnictví</a:t>
            </a:r>
            <a:r>
              <a:rPr lang="en-US" sz="1400" dirty="0"/>
              <a:t> a </a:t>
            </a:r>
            <a:r>
              <a:rPr lang="en-US" sz="1400" dirty="0" err="1"/>
              <a:t>nakládání</a:t>
            </a:r>
            <a:r>
              <a:rPr lang="en-US" sz="1400" dirty="0"/>
              <a:t> s </a:t>
            </a:r>
            <a:r>
              <a:rPr lang="en-US" sz="1400" dirty="0" err="1"/>
              <a:t>utajovanými</a:t>
            </a:r>
            <a:r>
              <a:rPr lang="en-US" sz="1400" dirty="0"/>
              <a:t> </a:t>
            </a:r>
            <a:r>
              <a:rPr lang="en-US" sz="1400" dirty="0" err="1"/>
              <a:t>informacemi</a:t>
            </a:r>
            <a:r>
              <a:rPr lang="en-US" sz="1400" dirty="0"/>
              <a:t>.</a:t>
            </a:r>
            <a:endParaRPr lang="cs-CZ" sz="1400" dirty="0"/>
          </a:p>
        </p:txBody>
      </p:sp>
    </p:spTree>
    <p:extLst>
      <p:ext uri="{BB962C8B-B14F-4D97-AF65-F5344CB8AC3E}">
        <p14:creationId xmlns:p14="http://schemas.microsoft.com/office/powerpoint/2010/main" val="1090973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8FACA-4E87-1664-D457-655CB663567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7FFBBC-68AA-F51B-FE81-DC48BB96A38C}"/>
              </a:ext>
            </a:extLst>
          </p:cNvPr>
          <p:cNvSpPr>
            <a:spLocks noGrp="1"/>
          </p:cNvSpPr>
          <p:nvPr>
            <p:ph type="title"/>
          </p:nvPr>
        </p:nvSpPr>
        <p:spPr/>
        <p:txBody>
          <a:bodyPr>
            <a:normAutofit/>
          </a:bodyPr>
          <a:lstStyle/>
          <a:p>
            <a:r>
              <a:rPr lang="cs-CZ" sz="2800" dirty="0"/>
              <a:t>Respektujeme životní prostředí </a:t>
            </a:r>
            <a:endParaRPr lang="en-US" sz="2800" dirty="0"/>
          </a:p>
        </p:txBody>
      </p:sp>
      <p:sp>
        <p:nvSpPr>
          <p:cNvPr id="5" name="TextBox 4">
            <a:extLst>
              <a:ext uri="{FF2B5EF4-FFF2-40B4-BE49-F238E27FC236}">
                <a16:creationId xmlns:a16="http://schemas.microsoft.com/office/drawing/2014/main" id="{5C027E27-25F2-7103-C292-1D742F86065E}"/>
              </a:ext>
            </a:extLst>
          </p:cNvPr>
          <p:cNvSpPr txBox="1"/>
          <p:nvPr/>
        </p:nvSpPr>
        <p:spPr>
          <a:xfrm>
            <a:off x="641685" y="1447618"/>
            <a:ext cx="10870734" cy="2246769"/>
          </a:xfrm>
          <a:prstGeom prst="rect">
            <a:avLst/>
          </a:prstGeom>
          <a:noFill/>
        </p:spPr>
        <p:txBody>
          <a:bodyPr wrap="square">
            <a:spAutoFit/>
          </a:bodyPr>
          <a:lstStyle/>
          <a:p>
            <a:pPr algn="just"/>
            <a:r>
              <a:rPr lang="cs-CZ" sz="1400" b="1" dirty="0"/>
              <a:t>4 </a:t>
            </a:r>
          </a:p>
          <a:p>
            <a:pPr algn="just"/>
            <a:endParaRPr lang="cs-CZ" sz="1400" b="1" dirty="0"/>
          </a:p>
          <a:p>
            <a:pPr algn="just"/>
            <a:r>
              <a:rPr lang="cs-CZ" sz="1400" b="1" dirty="0"/>
              <a:t>Respektujeme životní prostředí</a:t>
            </a:r>
          </a:p>
          <a:p>
            <a:pPr algn="just"/>
            <a:endParaRPr lang="cs-CZ" sz="1400" dirty="0"/>
          </a:p>
          <a:p>
            <a:pPr algn="just"/>
            <a:r>
              <a:rPr lang="cs-CZ" sz="1400" dirty="0"/>
              <a:t>Jednáme zodpovědně. V souladu s platnými právními předpisy chráníme životní prostředí a vyhýbáme se jeho poškozování. Naše procesy, provozní zařízení a provozní materiály jsou v souladu s platnými právními předpisy, včetně předpisů na ochranu životního prostředí. S vodou zacházíme šetrně. Veškeré zdroje využíváme efektivně. Snažíme se snižovat dopad naší činnosti na životní prostředí šetrným využíváním zdrojů a opětovným používáním materiálů, kde je to rozumné. Při nakládání s odpady se řídíme zásadou nejprve odpadu předcházet, poté recyklovat a nakonec ho jako poslední možnost likvidovat.</a:t>
            </a:r>
          </a:p>
          <a:p>
            <a:pPr algn="just"/>
            <a:r>
              <a:rPr lang="cs-CZ" sz="1400" b="1" dirty="0"/>
              <a:t> </a:t>
            </a:r>
          </a:p>
        </p:txBody>
      </p:sp>
    </p:spTree>
    <p:extLst>
      <p:ext uri="{BB962C8B-B14F-4D97-AF65-F5344CB8AC3E}">
        <p14:creationId xmlns:p14="http://schemas.microsoft.com/office/powerpoint/2010/main" val="366990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97464-CD34-C367-51D6-DEB44B902D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FA4408-717C-06D9-1072-C89BF58950B9}"/>
              </a:ext>
            </a:extLst>
          </p:cNvPr>
          <p:cNvSpPr>
            <a:spLocks noGrp="1"/>
          </p:cNvSpPr>
          <p:nvPr>
            <p:ph type="title"/>
          </p:nvPr>
        </p:nvSpPr>
        <p:spPr/>
        <p:txBody>
          <a:bodyPr>
            <a:normAutofit/>
          </a:bodyPr>
          <a:lstStyle/>
          <a:p>
            <a:pPr algn="just"/>
            <a:r>
              <a:rPr lang="cs-CZ" sz="2800" dirty="0"/>
              <a:t>Podnikáme zodpovědně</a:t>
            </a:r>
          </a:p>
        </p:txBody>
      </p:sp>
      <p:sp>
        <p:nvSpPr>
          <p:cNvPr id="5" name="TextBox 4">
            <a:extLst>
              <a:ext uri="{FF2B5EF4-FFF2-40B4-BE49-F238E27FC236}">
                <a16:creationId xmlns:a16="http://schemas.microsoft.com/office/drawing/2014/main" id="{123C0CE1-C286-D6AB-45B8-F1E55BDFF84F}"/>
              </a:ext>
            </a:extLst>
          </p:cNvPr>
          <p:cNvSpPr txBox="1"/>
          <p:nvPr/>
        </p:nvSpPr>
        <p:spPr>
          <a:xfrm>
            <a:off x="641685" y="1447618"/>
            <a:ext cx="10870734" cy="4401205"/>
          </a:xfrm>
          <a:prstGeom prst="rect">
            <a:avLst/>
          </a:prstGeom>
          <a:noFill/>
        </p:spPr>
        <p:txBody>
          <a:bodyPr wrap="square">
            <a:spAutoFit/>
          </a:bodyPr>
          <a:lstStyle/>
          <a:p>
            <a:pPr algn="just"/>
            <a:r>
              <a:rPr lang="cs-CZ" sz="1400" b="1" dirty="0"/>
              <a:t>5</a:t>
            </a:r>
          </a:p>
          <a:p>
            <a:pPr algn="just"/>
            <a:endParaRPr lang="cs-CZ" sz="1400" b="1" dirty="0"/>
          </a:p>
          <a:p>
            <a:pPr algn="just"/>
            <a:r>
              <a:rPr lang="cs-CZ" sz="1400" b="1" dirty="0"/>
              <a:t>Podnikáme zodpovědně</a:t>
            </a:r>
          </a:p>
          <a:p>
            <a:pPr algn="just"/>
            <a:endParaRPr lang="cs-CZ" sz="1400" dirty="0"/>
          </a:p>
          <a:p>
            <a:pPr algn="just"/>
            <a:r>
              <a:rPr lang="cs-CZ" sz="1400" b="1" dirty="0"/>
              <a:t>Očekávání od obchodních partnerů </a:t>
            </a:r>
          </a:p>
          <a:p>
            <a:pPr algn="just"/>
            <a:r>
              <a:rPr lang="cs-CZ" sz="1400" dirty="0"/>
              <a:t>Náš kodex chování pro obchodní partnery vysvětluje naše očekávání od obchodních partnerů, mezi která patří vzájemné důstojné, uctivé a respektující jednání. Usilujeme o jasné a jednoznačné dohody se zákazníky a dodavateli. Dodržujeme naše interní předpisy, které vyžadují kontrolu určitých dokumentů alespoň dvěma osobami. Naším cílem je vybírat dodavatele na základě konkurenceschopnosti po porovnání relevantních kritérií, jako je cena, kvalita, výkonnost, udržitelnost nebo vhodnost nabízeného produktu nebo služby. </a:t>
            </a:r>
          </a:p>
          <a:p>
            <a:pPr algn="just"/>
            <a:endParaRPr lang="cs-CZ" sz="1400" b="1" dirty="0"/>
          </a:p>
          <a:p>
            <a:pPr algn="just"/>
            <a:r>
              <a:rPr lang="cs-CZ" sz="1400" b="1" dirty="0"/>
              <a:t>Boj proti praní špinavých peněz </a:t>
            </a:r>
          </a:p>
          <a:p>
            <a:pPr algn="just"/>
            <a:r>
              <a:rPr lang="cs-CZ" sz="1400" dirty="0"/>
              <a:t>Nezapojujeme se do praní špinavých peněz a zasahujeme proti jednání zaměřenému na praní špinavých peněz. Ověřujeme totožnost relevantních zákazníků, obchodních partnerů a dalších třetích stran, s nimiž chceme obchodovat, a pečlivě zkoumáme podezřelé chování. Navazujeme a udržujeme obchodní vztahy pouze se seriózními partnery, jejichž obchodní činnosti jsou v souladu s platnými právními předpisy a zákony. </a:t>
            </a:r>
            <a:r>
              <a:rPr lang="en-US" sz="1400" dirty="0" err="1"/>
              <a:t>Dodržujeme</a:t>
            </a:r>
            <a:r>
              <a:rPr lang="en-US" sz="1400" dirty="0"/>
              <a:t> </a:t>
            </a:r>
            <a:r>
              <a:rPr lang="en-US" sz="1400" dirty="0" err="1"/>
              <a:t>všechny</a:t>
            </a:r>
            <a:r>
              <a:rPr lang="en-US" sz="1400" dirty="0"/>
              <a:t> </a:t>
            </a:r>
            <a:r>
              <a:rPr lang="en-US" sz="1400" dirty="0" err="1"/>
              <a:t>platné</a:t>
            </a:r>
            <a:r>
              <a:rPr lang="en-US" sz="1400" dirty="0"/>
              <a:t> </a:t>
            </a:r>
            <a:r>
              <a:rPr lang="en-US" sz="1400" dirty="0" err="1"/>
              <a:t>předpisy</a:t>
            </a:r>
            <a:r>
              <a:rPr lang="en-US" sz="1400" dirty="0"/>
              <a:t> </a:t>
            </a:r>
            <a:r>
              <a:rPr lang="en-US" sz="1400" dirty="0" err="1"/>
              <a:t>týkající</a:t>
            </a:r>
            <a:r>
              <a:rPr lang="en-US" sz="1400" dirty="0"/>
              <a:t> se evidence a </a:t>
            </a:r>
            <a:r>
              <a:rPr lang="en-US" sz="1400" dirty="0" err="1"/>
              <a:t>účtování</a:t>
            </a:r>
            <a:r>
              <a:rPr lang="en-US" sz="1400" dirty="0"/>
              <a:t> </a:t>
            </a:r>
            <a:r>
              <a:rPr lang="en-US" sz="1400" dirty="0" err="1"/>
              <a:t>transakcí</a:t>
            </a:r>
            <a:r>
              <a:rPr lang="en-US" sz="1400" dirty="0"/>
              <a:t> a </a:t>
            </a:r>
            <a:r>
              <a:rPr lang="en-US" sz="1400" dirty="0" err="1"/>
              <a:t>smluv</a:t>
            </a:r>
            <a:r>
              <a:rPr lang="en-US" sz="1400" dirty="0"/>
              <a:t> a </a:t>
            </a:r>
            <a:r>
              <a:rPr lang="en-US" sz="1400" dirty="0" err="1"/>
              <a:t>také</a:t>
            </a:r>
            <a:r>
              <a:rPr lang="en-US" sz="1400" dirty="0"/>
              <a:t> </a:t>
            </a:r>
            <a:r>
              <a:rPr lang="en-US" sz="1400" dirty="0" err="1"/>
              <a:t>hotovostních</a:t>
            </a:r>
            <a:r>
              <a:rPr lang="en-US" sz="1400" dirty="0"/>
              <a:t> </a:t>
            </a:r>
            <a:r>
              <a:rPr lang="en-US" sz="1400" dirty="0" err="1"/>
              <a:t>limitů</a:t>
            </a:r>
            <a:r>
              <a:rPr lang="cs-CZ" sz="1400" dirty="0"/>
              <a:t>.</a:t>
            </a:r>
          </a:p>
          <a:p>
            <a:pPr algn="just"/>
            <a:endParaRPr lang="cs-CZ" sz="1400" b="1" dirty="0"/>
          </a:p>
          <a:p>
            <a:pPr algn="just"/>
            <a:r>
              <a:rPr lang="cs-CZ" sz="1400" b="1" dirty="0"/>
              <a:t>Boj proti financování terorismu</a:t>
            </a:r>
          </a:p>
          <a:p>
            <a:pPr algn="just"/>
            <a:r>
              <a:rPr lang="cs-CZ" sz="1400" dirty="0"/>
              <a:t>Naše kontroly relevantních zákazníků, obchodních partnerů a dalších třetích stran, s nimiž chceme obchodovat, slouží také k boji proti financování terorismu. Snažíme se zajistit, aby žádné finanční prostředky ani jiné finanční zdroje nebyly poskytovány na teroristické trestné činy nebo na podporu teroristických organizací, a to dodržováním všech platných předpisů pro boj proti financování terorismu.</a:t>
            </a:r>
          </a:p>
        </p:txBody>
      </p:sp>
    </p:spTree>
    <p:extLst>
      <p:ext uri="{BB962C8B-B14F-4D97-AF65-F5344CB8AC3E}">
        <p14:creationId xmlns:p14="http://schemas.microsoft.com/office/powerpoint/2010/main" val="2293992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4C63E-D632-0F70-2C5B-C68AB585A1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DCC4BE-50D7-2883-5FE6-A3CC409E36BD}"/>
              </a:ext>
            </a:extLst>
          </p:cNvPr>
          <p:cNvSpPr>
            <a:spLocks noGrp="1"/>
          </p:cNvSpPr>
          <p:nvPr>
            <p:ph type="title"/>
          </p:nvPr>
        </p:nvSpPr>
        <p:spPr/>
        <p:txBody>
          <a:bodyPr>
            <a:normAutofit/>
          </a:bodyPr>
          <a:lstStyle/>
          <a:p>
            <a:pPr algn="just"/>
            <a:r>
              <a:rPr lang="cs-CZ" sz="2800" dirty="0"/>
              <a:t>Podnikáme zodpovědně</a:t>
            </a:r>
          </a:p>
        </p:txBody>
      </p:sp>
      <p:sp>
        <p:nvSpPr>
          <p:cNvPr id="5" name="TextBox 4">
            <a:extLst>
              <a:ext uri="{FF2B5EF4-FFF2-40B4-BE49-F238E27FC236}">
                <a16:creationId xmlns:a16="http://schemas.microsoft.com/office/drawing/2014/main" id="{D3B20D92-1992-8335-83CD-2CDC2CCB2A45}"/>
              </a:ext>
            </a:extLst>
          </p:cNvPr>
          <p:cNvSpPr txBox="1"/>
          <p:nvPr/>
        </p:nvSpPr>
        <p:spPr>
          <a:xfrm>
            <a:off x="641685" y="1447618"/>
            <a:ext cx="10870734" cy="4401205"/>
          </a:xfrm>
          <a:prstGeom prst="rect">
            <a:avLst/>
          </a:prstGeom>
          <a:noFill/>
        </p:spPr>
        <p:txBody>
          <a:bodyPr wrap="square">
            <a:spAutoFit/>
          </a:bodyPr>
          <a:lstStyle/>
          <a:p>
            <a:pPr algn="just"/>
            <a:r>
              <a:rPr lang="cs-CZ" sz="1400" b="1" dirty="0"/>
              <a:t>Mezinárodní obchod a kontrola vývozu </a:t>
            </a:r>
          </a:p>
          <a:p>
            <a:pPr algn="just"/>
            <a:r>
              <a:rPr lang="cs-CZ" sz="1400" dirty="0"/>
              <a:t>V mezinárodním obchodě dodržujeme předpisy týkající se kontroly vývozu a celní předpisy.</a:t>
            </a:r>
          </a:p>
          <a:p>
            <a:pPr algn="just"/>
            <a:endParaRPr lang="cs-CZ" sz="1400" dirty="0"/>
          </a:p>
          <a:p>
            <a:pPr algn="just"/>
            <a:r>
              <a:rPr lang="cs-CZ" sz="1400" b="1" dirty="0"/>
              <a:t>Daně </a:t>
            </a:r>
          </a:p>
          <a:p>
            <a:pPr algn="just"/>
            <a:r>
              <a:rPr lang="cs-CZ" sz="1400" dirty="0"/>
              <a:t>V našich firemních procesech dodržujeme všechny platné daňové předpisy. </a:t>
            </a:r>
          </a:p>
          <a:p>
            <a:pPr algn="just"/>
            <a:endParaRPr lang="cs-CZ" sz="1400" dirty="0"/>
          </a:p>
          <a:p>
            <a:pPr algn="just"/>
            <a:r>
              <a:rPr lang="cs-CZ" sz="1400" b="1" dirty="0"/>
              <a:t>Žádná korupce </a:t>
            </a:r>
          </a:p>
          <a:p>
            <a:pPr algn="just"/>
            <a:r>
              <a:rPr lang="cs-CZ" sz="1400" dirty="0"/>
              <a:t>Netolerujeme žádnou formu korupce. Naše obchodní rozhodnutí jsou založena na objektivních důvodech. Naše obchodní partnery a zákazníky přitahujeme vysokou kvalitou našich produktů, nikoli nepatřičným ovlivňováním. V našich obchodních vztazích se zdržujeme jakékoli formy korupce a jakýchkoli pokusů o nepatřičné ovlivňování. </a:t>
            </a:r>
            <a:r>
              <a:rPr lang="en-US" sz="1400" dirty="0" err="1"/>
              <a:t>Odmítáme</a:t>
            </a:r>
            <a:r>
              <a:rPr lang="en-US" sz="1400" dirty="0"/>
              <a:t> </a:t>
            </a:r>
            <a:r>
              <a:rPr lang="en-US" sz="1400" dirty="0" err="1"/>
              <a:t>jakékoli</a:t>
            </a:r>
            <a:r>
              <a:rPr lang="en-US" sz="1400" dirty="0"/>
              <a:t> </a:t>
            </a:r>
            <a:r>
              <a:rPr lang="en-US" sz="1400" dirty="0" err="1"/>
              <a:t>platby</a:t>
            </a:r>
            <a:r>
              <a:rPr lang="en-US" sz="1400" dirty="0"/>
              <a:t>, </a:t>
            </a:r>
            <a:r>
              <a:rPr lang="en-US" sz="1400" dirty="0" err="1"/>
              <a:t>které</a:t>
            </a:r>
            <a:r>
              <a:rPr lang="en-US" sz="1400" dirty="0"/>
              <a:t> se </a:t>
            </a:r>
            <a:r>
              <a:rPr lang="en-US" sz="1400" dirty="0" err="1"/>
              <a:t>zdají</a:t>
            </a:r>
            <a:r>
              <a:rPr lang="en-US" sz="1400" dirty="0"/>
              <a:t> </a:t>
            </a:r>
            <a:r>
              <a:rPr lang="en-US" sz="1400" dirty="0" err="1"/>
              <a:t>být</a:t>
            </a:r>
            <a:r>
              <a:rPr lang="en-US" sz="1400" dirty="0"/>
              <a:t> </a:t>
            </a:r>
            <a:r>
              <a:rPr lang="en-US" sz="1400" dirty="0" err="1"/>
              <a:t>určeny</a:t>
            </a:r>
            <a:r>
              <a:rPr lang="en-US" sz="1400" dirty="0"/>
              <a:t> k </a:t>
            </a:r>
            <a:r>
              <a:rPr lang="en-US" sz="1400" dirty="0" err="1"/>
              <a:t>jakékoliv</a:t>
            </a:r>
            <a:r>
              <a:rPr lang="en-US" sz="1400" dirty="0"/>
              <a:t> </a:t>
            </a:r>
            <a:r>
              <a:rPr lang="en-US" sz="1400" dirty="0" err="1"/>
              <a:t>formě</a:t>
            </a:r>
            <a:r>
              <a:rPr lang="en-US" sz="1400" dirty="0"/>
              <a:t> </a:t>
            </a:r>
            <a:r>
              <a:rPr lang="en-US" sz="1400" dirty="0" err="1"/>
              <a:t>korupce</a:t>
            </a:r>
            <a:r>
              <a:rPr lang="en-US" sz="1400" dirty="0"/>
              <a:t>. </a:t>
            </a:r>
            <a:r>
              <a:rPr lang="en-US" sz="1400" dirty="0" err="1"/>
              <a:t>Snažíme</a:t>
            </a:r>
            <a:r>
              <a:rPr lang="en-US" sz="1400" dirty="0"/>
              <a:t> se </a:t>
            </a:r>
            <a:r>
              <a:rPr lang="en-US" sz="1400" dirty="0" err="1"/>
              <a:t>zajistit</a:t>
            </a:r>
            <a:r>
              <a:rPr lang="en-US" sz="1400" dirty="0"/>
              <a:t>, aby se </a:t>
            </a:r>
            <a:r>
              <a:rPr lang="en-US" sz="1400" dirty="0" err="1"/>
              <a:t>obchodní</a:t>
            </a:r>
            <a:r>
              <a:rPr lang="en-US" sz="1400" dirty="0"/>
              <a:t> </a:t>
            </a:r>
            <a:r>
              <a:rPr lang="en-US" sz="1400" dirty="0" err="1"/>
              <a:t>partneři</a:t>
            </a:r>
            <a:r>
              <a:rPr lang="en-US" sz="1400" dirty="0"/>
              <a:t> – </a:t>
            </a:r>
            <a:r>
              <a:rPr lang="en-US" sz="1400" dirty="0" err="1"/>
              <a:t>nebo</a:t>
            </a:r>
            <a:r>
              <a:rPr lang="en-US" sz="1400" dirty="0"/>
              <a:t> </a:t>
            </a:r>
            <a:r>
              <a:rPr lang="en-US" sz="1400" dirty="0" err="1"/>
              <a:t>jakékoli</a:t>
            </a:r>
            <a:r>
              <a:rPr lang="en-US" sz="1400" dirty="0"/>
              <a:t> </a:t>
            </a:r>
            <a:r>
              <a:rPr lang="en-US" sz="1400" dirty="0" err="1"/>
              <a:t>třetí</a:t>
            </a:r>
            <a:r>
              <a:rPr lang="en-US" sz="1400" dirty="0"/>
              <a:t> </a:t>
            </a:r>
            <a:r>
              <a:rPr lang="en-US" sz="1400" dirty="0" err="1"/>
              <a:t>strany</a:t>
            </a:r>
            <a:r>
              <a:rPr lang="en-US" sz="1400" dirty="0"/>
              <a:t>, </a:t>
            </a:r>
            <a:r>
              <a:rPr lang="en-US" sz="1400" dirty="0" err="1"/>
              <a:t>které</a:t>
            </a:r>
            <a:r>
              <a:rPr lang="en-US" sz="1400" dirty="0"/>
              <a:t> s </a:t>
            </a:r>
            <a:r>
              <a:rPr lang="en-US" sz="1400" dirty="0" err="1"/>
              <a:t>námi</a:t>
            </a:r>
            <a:r>
              <a:rPr lang="en-US" sz="1400" dirty="0"/>
              <a:t> </a:t>
            </a:r>
            <a:r>
              <a:rPr lang="en-US" sz="1400" dirty="0" err="1"/>
              <a:t>udržují</a:t>
            </a:r>
            <a:r>
              <a:rPr lang="en-US" sz="1400" dirty="0"/>
              <a:t> </a:t>
            </a:r>
            <a:r>
              <a:rPr lang="en-US" sz="1400" dirty="0" err="1"/>
              <a:t>obchodní</a:t>
            </a:r>
            <a:r>
              <a:rPr lang="en-US" sz="1400" dirty="0"/>
              <a:t> </a:t>
            </a:r>
            <a:r>
              <a:rPr lang="en-US" sz="1400" dirty="0" err="1"/>
              <a:t>vztahy</a:t>
            </a:r>
            <a:r>
              <a:rPr lang="en-US" sz="1400" dirty="0"/>
              <a:t>, </a:t>
            </a:r>
            <a:r>
              <a:rPr lang="en-US" sz="1400" dirty="0" err="1"/>
              <a:t>pracují</a:t>
            </a:r>
            <a:r>
              <a:rPr lang="en-US" sz="1400" dirty="0"/>
              <a:t> pro </a:t>
            </a:r>
            <a:r>
              <a:rPr lang="en-US" sz="1400" dirty="0" err="1"/>
              <a:t>nás</a:t>
            </a:r>
            <a:r>
              <a:rPr lang="en-US" sz="1400" dirty="0"/>
              <a:t> </a:t>
            </a:r>
            <a:r>
              <a:rPr lang="en-US" sz="1400" dirty="0" err="1"/>
              <a:t>nebo</a:t>
            </a:r>
            <a:r>
              <a:rPr lang="en-US" sz="1400" dirty="0"/>
              <a:t> pro </a:t>
            </a:r>
            <a:r>
              <a:rPr lang="en-US" sz="1400" dirty="0" err="1"/>
              <a:t>nás</a:t>
            </a:r>
            <a:r>
              <a:rPr lang="en-US" sz="1400" dirty="0"/>
              <a:t> </a:t>
            </a:r>
            <a:r>
              <a:rPr lang="en-US" sz="1400" dirty="0" err="1"/>
              <a:t>hodlají</a:t>
            </a:r>
            <a:r>
              <a:rPr lang="en-US" sz="1400" dirty="0"/>
              <a:t> </a:t>
            </a:r>
            <a:r>
              <a:rPr lang="en-US" sz="1400" dirty="0" err="1"/>
              <a:t>pracovat</a:t>
            </a:r>
            <a:r>
              <a:rPr lang="en-US" sz="1400" dirty="0"/>
              <a:t> – </a:t>
            </a:r>
            <a:r>
              <a:rPr lang="en-US" sz="1400" dirty="0" err="1"/>
              <a:t>nepodíleli</a:t>
            </a:r>
            <a:r>
              <a:rPr lang="en-US" sz="1400" dirty="0"/>
              <a:t> </a:t>
            </a:r>
            <a:r>
              <a:rPr lang="en-US" sz="1400" dirty="0" err="1"/>
              <a:t>na</a:t>
            </a:r>
            <a:r>
              <a:rPr lang="en-US" sz="1400" dirty="0"/>
              <a:t> </a:t>
            </a:r>
            <a:r>
              <a:rPr lang="en-US" sz="1400" dirty="0" err="1"/>
              <a:t>žádné</a:t>
            </a:r>
            <a:r>
              <a:rPr lang="en-US" sz="1400" dirty="0"/>
              <a:t> </a:t>
            </a:r>
            <a:r>
              <a:rPr lang="en-US" sz="1400" dirty="0" err="1"/>
              <a:t>formě</a:t>
            </a:r>
            <a:r>
              <a:rPr lang="en-US" sz="1400" dirty="0"/>
              <a:t> </a:t>
            </a:r>
            <a:r>
              <a:rPr lang="en-US" sz="1400" dirty="0" err="1"/>
              <a:t>korupce</a:t>
            </a:r>
            <a:r>
              <a:rPr lang="en-US" sz="1400" dirty="0"/>
              <a:t> ani </a:t>
            </a:r>
            <a:r>
              <a:rPr lang="en-US" sz="1400" dirty="0" err="1"/>
              <a:t>na</a:t>
            </a:r>
            <a:r>
              <a:rPr lang="en-US" sz="1400" dirty="0"/>
              <a:t> </a:t>
            </a:r>
            <a:r>
              <a:rPr lang="en-US" sz="1400" dirty="0" err="1"/>
              <a:t>žádném</a:t>
            </a:r>
            <a:r>
              <a:rPr lang="en-US" sz="1400" dirty="0"/>
              <a:t> </a:t>
            </a:r>
            <a:r>
              <a:rPr lang="en-US" sz="1400" dirty="0" err="1"/>
              <a:t>jednání</a:t>
            </a:r>
            <a:r>
              <a:rPr lang="en-US" sz="1400" dirty="0"/>
              <a:t> </a:t>
            </a:r>
            <a:r>
              <a:rPr lang="en-US" sz="1400" dirty="0" err="1"/>
              <a:t>či</a:t>
            </a:r>
            <a:r>
              <a:rPr lang="en-US" sz="1400" dirty="0"/>
              <a:t> </a:t>
            </a:r>
            <a:r>
              <a:rPr lang="en-US" sz="1400" dirty="0" err="1"/>
              <a:t>snaze</a:t>
            </a:r>
            <a:r>
              <a:rPr lang="en-US" sz="1400" dirty="0"/>
              <a:t> o </a:t>
            </a:r>
            <a:r>
              <a:rPr lang="en-US" sz="1400" dirty="0" err="1"/>
              <a:t>nepatřičné</a:t>
            </a:r>
            <a:r>
              <a:rPr lang="en-US" sz="1400" dirty="0"/>
              <a:t> </a:t>
            </a:r>
            <a:r>
              <a:rPr lang="en-US" sz="1400" dirty="0" err="1"/>
              <a:t>ovlivňování</a:t>
            </a:r>
            <a:r>
              <a:rPr lang="en-US" sz="1400" dirty="0"/>
              <a:t>. </a:t>
            </a:r>
            <a:r>
              <a:rPr lang="en-US" sz="1400" dirty="0" err="1"/>
              <a:t>Zavazujeme</a:t>
            </a:r>
            <a:r>
              <a:rPr lang="en-US" sz="1400" dirty="0"/>
              <a:t> </a:t>
            </a:r>
            <a:r>
              <a:rPr lang="en-US" sz="1400" dirty="0" err="1"/>
              <a:t>zástupce</a:t>
            </a:r>
            <a:r>
              <a:rPr lang="en-US" sz="1400" dirty="0"/>
              <a:t> </a:t>
            </a:r>
            <a:r>
              <a:rPr lang="en-US" sz="1400" dirty="0" err="1"/>
              <a:t>nebo</a:t>
            </a:r>
            <a:r>
              <a:rPr lang="en-US" sz="1400" dirty="0"/>
              <a:t> </a:t>
            </a:r>
            <a:r>
              <a:rPr lang="en-US" sz="1400" dirty="0" err="1"/>
              <a:t>jiné</a:t>
            </a:r>
            <a:r>
              <a:rPr lang="en-US" sz="1400" dirty="0"/>
              <a:t> </a:t>
            </a:r>
            <a:r>
              <a:rPr lang="en-US" sz="1400" dirty="0" err="1"/>
              <a:t>zprostředkovatele</a:t>
            </a:r>
            <a:r>
              <a:rPr lang="en-US" sz="1400" dirty="0"/>
              <a:t>, </a:t>
            </a:r>
            <a:r>
              <a:rPr lang="en-US" sz="1400" dirty="0" err="1"/>
              <a:t>které</a:t>
            </a:r>
            <a:r>
              <a:rPr lang="en-US" sz="1400" dirty="0"/>
              <a:t> </a:t>
            </a:r>
            <a:r>
              <a:rPr lang="en-US" sz="1400" dirty="0" err="1"/>
              <a:t>najímáme</a:t>
            </a:r>
            <a:r>
              <a:rPr lang="en-US" sz="1400" dirty="0"/>
              <a:t> k </a:t>
            </a:r>
            <a:r>
              <a:rPr lang="en-US" sz="1400" dirty="0" err="1"/>
              <a:t>obstarávání</a:t>
            </a:r>
            <a:r>
              <a:rPr lang="en-US" sz="1400" dirty="0"/>
              <a:t> </a:t>
            </a:r>
            <a:r>
              <a:rPr lang="en-US" sz="1400" dirty="0" err="1"/>
              <a:t>zakázek</a:t>
            </a:r>
            <a:r>
              <a:rPr lang="en-US" sz="1400" dirty="0"/>
              <a:t> </a:t>
            </a:r>
            <a:r>
              <a:rPr lang="en-US" sz="1400" dirty="0" err="1"/>
              <a:t>nebo</a:t>
            </a:r>
            <a:r>
              <a:rPr lang="en-US" sz="1400" dirty="0"/>
              <a:t> </a:t>
            </a:r>
            <a:r>
              <a:rPr lang="en-US" sz="1400" dirty="0" err="1"/>
              <a:t>povolení</a:t>
            </a:r>
            <a:r>
              <a:rPr lang="en-US" sz="1400" dirty="0"/>
              <a:t>, aby </a:t>
            </a:r>
            <a:r>
              <a:rPr lang="en-US" sz="1400" dirty="0" err="1"/>
              <a:t>neplatili</a:t>
            </a:r>
            <a:r>
              <a:rPr lang="en-US" sz="1400" dirty="0"/>
              <a:t> ani </a:t>
            </a:r>
            <a:r>
              <a:rPr lang="en-US" sz="1400" dirty="0" err="1"/>
              <a:t>nepřijímali</a:t>
            </a:r>
            <a:r>
              <a:rPr lang="en-US" sz="1400" dirty="0"/>
              <a:t> </a:t>
            </a:r>
            <a:r>
              <a:rPr lang="en-US" sz="1400" dirty="0" err="1"/>
              <a:t>úplatky</a:t>
            </a:r>
            <a:r>
              <a:rPr lang="en-US" sz="1400" dirty="0"/>
              <a:t>, ani </a:t>
            </a:r>
            <a:r>
              <a:rPr lang="en-US" sz="1400" dirty="0" err="1"/>
              <a:t>neposkytovali</a:t>
            </a:r>
            <a:r>
              <a:rPr lang="en-US" sz="1400" dirty="0"/>
              <a:t> </a:t>
            </a:r>
            <a:r>
              <a:rPr lang="en-US" sz="1400" dirty="0" err="1"/>
              <a:t>žádné</a:t>
            </a:r>
            <a:r>
              <a:rPr lang="en-US" sz="1400" dirty="0"/>
              <a:t> </a:t>
            </a:r>
            <a:r>
              <a:rPr lang="en-US" sz="1400" dirty="0" err="1"/>
              <a:t>neoprávněné</a:t>
            </a:r>
            <a:r>
              <a:rPr lang="en-US" sz="1400" dirty="0"/>
              <a:t> </a:t>
            </a:r>
            <a:r>
              <a:rPr lang="en-US" sz="1400" dirty="0" err="1"/>
              <a:t>výhody</a:t>
            </a:r>
            <a:r>
              <a:rPr lang="en-US" sz="1400" dirty="0"/>
              <a:t>.</a:t>
            </a:r>
            <a:r>
              <a:rPr lang="cs-CZ" sz="1400" dirty="0"/>
              <a:t> V případě možného porušení předpisů nahlásíme naše pozorování a přijmeme příslušná opatření.</a:t>
            </a:r>
          </a:p>
          <a:p>
            <a:pPr algn="just"/>
            <a:endParaRPr lang="cs-CZ" sz="1400" dirty="0"/>
          </a:p>
          <a:p>
            <a:pPr algn="just"/>
            <a:r>
              <a:rPr lang="cs-CZ" sz="1400" b="1" dirty="0"/>
              <a:t>Chování vůči veřejným činitelům</a:t>
            </a:r>
          </a:p>
          <a:p>
            <a:pPr algn="just"/>
            <a:r>
              <a:rPr lang="cs-CZ" sz="1400" dirty="0"/>
              <a:t>Nezprostředkováváme ani nenabízíme žádné hodnotné věci žádným veřejným činitelům za účelem získání, udržení nebo zajištění obchodních příležitostí či nepatřičných výhod, ani za účelem nepatřičného ovlivnění jednání nebo rozhodnutí veřejných činitelů. </a:t>
            </a:r>
          </a:p>
          <a:p>
            <a:pPr algn="just"/>
            <a:endParaRPr lang="cs-CZ" sz="1400" dirty="0"/>
          </a:p>
          <a:p>
            <a:pPr algn="just"/>
            <a:endParaRPr lang="cs-CZ" sz="1400" dirty="0"/>
          </a:p>
        </p:txBody>
      </p:sp>
    </p:spTree>
    <p:extLst>
      <p:ext uri="{BB962C8B-B14F-4D97-AF65-F5344CB8AC3E}">
        <p14:creationId xmlns:p14="http://schemas.microsoft.com/office/powerpoint/2010/main" val="355847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B1EEF-5017-D7D3-0E4C-07BC46492B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D75B05-2889-390A-08B9-11C428D4AF42}"/>
              </a:ext>
            </a:extLst>
          </p:cNvPr>
          <p:cNvSpPr>
            <a:spLocks noGrp="1"/>
          </p:cNvSpPr>
          <p:nvPr>
            <p:ph type="title"/>
          </p:nvPr>
        </p:nvSpPr>
        <p:spPr/>
        <p:txBody>
          <a:bodyPr>
            <a:normAutofit/>
          </a:bodyPr>
          <a:lstStyle/>
          <a:p>
            <a:pPr algn="just"/>
            <a:r>
              <a:rPr lang="cs-CZ" sz="2800" dirty="0"/>
              <a:t>Chráníme naši společnost</a:t>
            </a:r>
          </a:p>
        </p:txBody>
      </p:sp>
      <p:sp>
        <p:nvSpPr>
          <p:cNvPr id="5" name="TextBox 4">
            <a:extLst>
              <a:ext uri="{FF2B5EF4-FFF2-40B4-BE49-F238E27FC236}">
                <a16:creationId xmlns:a16="http://schemas.microsoft.com/office/drawing/2014/main" id="{EBFED9B1-B248-24FA-FCD5-99FA56163430}"/>
              </a:ext>
            </a:extLst>
          </p:cNvPr>
          <p:cNvSpPr txBox="1"/>
          <p:nvPr/>
        </p:nvSpPr>
        <p:spPr>
          <a:xfrm>
            <a:off x="641685" y="1447618"/>
            <a:ext cx="10870734" cy="4616648"/>
          </a:xfrm>
          <a:prstGeom prst="rect">
            <a:avLst/>
          </a:prstGeom>
          <a:noFill/>
        </p:spPr>
        <p:txBody>
          <a:bodyPr wrap="square">
            <a:spAutoFit/>
          </a:bodyPr>
          <a:lstStyle/>
          <a:p>
            <a:pPr algn="just"/>
            <a:r>
              <a:rPr lang="cs-CZ" sz="1400" b="1" dirty="0"/>
              <a:t>6</a:t>
            </a:r>
          </a:p>
          <a:p>
            <a:pPr algn="just"/>
            <a:endParaRPr lang="cs-CZ" sz="1400" b="1" dirty="0"/>
          </a:p>
          <a:p>
            <a:pPr algn="just"/>
            <a:r>
              <a:rPr lang="cs-CZ" sz="1400" b="1" dirty="0"/>
              <a:t>Chráníme naši společnost</a:t>
            </a:r>
          </a:p>
          <a:p>
            <a:pPr algn="just"/>
            <a:endParaRPr lang="cs-CZ" sz="1400" dirty="0"/>
          </a:p>
          <a:p>
            <a:pPr algn="just"/>
            <a:r>
              <a:rPr lang="cs-CZ" sz="1400" b="1" dirty="0"/>
              <a:t>Vyhýbání se střetu zájmů </a:t>
            </a:r>
          </a:p>
          <a:p>
            <a:pPr algn="just"/>
            <a:r>
              <a:rPr lang="cs-CZ" sz="1400" dirty="0"/>
              <a:t>Jako zaměstnanci společnosti </a:t>
            </a:r>
            <a:r>
              <a:rPr lang="cs-CZ" sz="1400" dirty="0" err="1"/>
              <a:t>Stäger</a:t>
            </a:r>
            <a:r>
              <a:rPr lang="cs-CZ" sz="1400" dirty="0"/>
              <a:t> </a:t>
            </a:r>
            <a:r>
              <a:rPr lang="cs-CZ" sz="1400" dirty="0" err="1"/>
              <a:t>Inovac</a:t>
            </a:r>
            <a:r>
              <a:rPr lang="cs-CZ" sz="1400" dirty="0"/>
              <a:t> </a:t>
            </a:r>
            <a:r>
              <a:rPr lang="cs-CZ" sz="1400" dirty="0" err="1"/>
              <a:t>Packaging</a:t>
            </a:r>
            <a:r>
              <a:rPr lang="cs-CZ" sz="1400" dirty="0"/>
              <a:t> s.r.o. jednáme výhradně v zájmu společnosti </a:t>
            </a:r>
            <a:r>
              <a:rPr lang="cs-CZ" sz="1400" dirty="0" err="1"/>
              <a:t>Stäger</a:t>
            </a:r>
            <a:r>
              <a:rPr lang="cs-CZ" sz="1400" dirty="0"/>
              <a:t> </a:t>
            </a:r>
            <a:r>
              <a:rPr lang="cs-CZ" sz="1400" dirty="0" err="1"/>
              <a:t>Inovac</a:t>
            </a:r>
            <a:r>
              <a:rPr lang="cs-CZ" sz="1400" dirty="0"/>
              <a:t> </a:t>
            </a:r>
            <a:r>
              <a:rPr lang="cs-CZ" sz="1400" dirty="0" err="1"/>
              <a:t>Packaging</a:t>
            </a:r>
            <a:r>
              <a:rPr lang="cs-CZ" sz="1400" dirty="0"/>
              <a:t> s.r.o. a v souladu s hodnotami společnosti </a:t>
            </a:r>
            <a:r>
              <a:rPr lang="cs-CZ" sz="1400" dirty="0" err="1"/>
              <a:t>Stäger</a:t>
            </a:r>
            <a:r>
              <a:rPr lang="cs-CZ" sz="1400" dirty="0"/>
              <a:t> </a:t>
            </a:r>
            <a:r>
              <a:rPr lang="cs-CZ" sz="1400" dirty="0" err="1"/>
              <a:t>Inovac</a:t>
            </a:r>
            <a:r>
              <a:rPr lang="cs-CZ" sz="1400" dirty="0"/>
              <a:t> </a:t>
            </a:r>
            <a:r>
              <a:rPr lang="cs-CZ" sz="1400" dirty="0" err="1"/>
              <a:t>Packaging</a:t>
            </a:r>
            <a:r>
              <a:rPr lang="cs-CZ" sz="1400" dirty="0"/>
              <a:t> s.r.o. Za tímto účelem striktně oddělujeme soukromé zájmy od obchodních zájmů, abychom se vyhnuli potenciálním střetům se zájmy společnosti </a:t>
            </a:r>
            <a:r>
              <a:rPr lang="cs-CZ" sz="1400" dirty="0" err="1"/>
              <a:t>Stäger</a:t>
            </a:r>
            <a:r>
              <a:rPr lang="cs-CZ" sz="1400" dirty="0"/>
              <a:t> </a:t>
            </a:r>
            <a:r>
              <a:rPr lang="cs-CZ" sz="1400" dirty="0" err="1"/>
              <a:t>Inovac</a:t>
            </a:r>
            <a:r>
              <a:rPr lang="cs-CZ" sz="1400" dirty="0"/>
              <a:t> </a:t>
            </a:r>
            <a:r>
              <a:rPr lang="cs-CZ" sz="1400" dirty="0" err="1"/>
              <a:t>Packaging</a:t>
            </a:r>
            <a:r>
              <a:rPr lang="cs-CZ" sz="1400" dirty="0"/>
              <a:t> s.r.o. V případě pochybností informujeme písemně svého nadřízeného nebo, pokud by mohl být nadřízený rovněž ve střetu zájmů, jinou „neutrální“ osobu (například nadřízeného na vyšší úrovni) nebo personální oddělení.</a:t>
            </a:r>
          </a:p>
          <a:p>
            <a:pPr algn="just"/>
            <a:endParaRPr lang="cs-CZ" sz="1400" dirty="0"/>
          </a:p>
          <a:p>
            <a:pPr algn="just"/>
            <a:r>
              <a:rPr lang="cs-CZ" sz="1400" dirty="0"/>
              <a:t>Zájmy společnosti </a:t>
            </a:r>
            <a:r>
              <a:rPr lang="cs-CZ" sz="1400" dirty="0" err="1"/>
              <a:t>Stäger</a:t>
            </a:r>
            <a:r>
              <a:rPr lang="cs-CZ" sz="1400" dirty="0"/>
              <a:t> </a:t>
            </a:r>
            <a:r>
              <a:rPr lang="cs-CZ" sz="1400" dirty="0" err="1"/>
              <a:t>Inovac</a:t>
            </a:r>
            <a:r>
              <a:rPr lang="cs-CZ" sz="1400" dirty="0"/>
              <a:t> </a:t>
            </a:r>
            <a:r>
              <a:rPr lang="cs-CZ" sz="1400" dirty="0" err="1"/>
              <a:t>Packaging</a:t>
            </a:r>
            <a:r>
              <a:rPr lang="cs-CZ" sz="1400" dirty="0"/>
              <a:t> s.r.o. mohou poškodit také vedlejší zaměstnání. Pokud vedlejší zaměstnání zasahuje do našich pracovních povinností nebo může být vnímáno jako střet zájmů, může být vedlejší činnost zakázána.</a:t>
            </a:r>
          </a:p>
          <a:p>
            <a:pPr algn="just"/>
            <a:endParaRPr lang="cs-CZ" sz="1400" b="1" dirty="0"/>
          </a:p>
          <a:p>
            <a:pPr algn="just"/>
            <a:r>
              <a:rPr lang="cs-CZ" sz="1400" b="1" dirty="0"/>
              <a:t>Zodpovědné nakládání s majetkem společnosti </a:t>
            </a:r>
          </a:p>
          <a:p>
            <a:pPr algn="just"/>
            <a:r>
              <a:rPr lang="cs-CZ" sz="1400" dirty="0"/>
              <a:t>S majetkem společnosti nakládáme zodpovědně. Majetek společnosti </a:t>
            </a:r>
            <a:r>
              <a:rPr lang="cs-CZ" sz="1400" dirty="0" err="1"/>
              <a:t>Stäger</a:t>
            </a:r>
            <a:r>
              <a:rPr lang="cs-CZ" sz="1400" dirty="0"/>
              <a:t> </a:t>
            </a:r>
            <a:r>
              <a:rPr lang="cs-CZ" sz="1400" dirty="0" err="1"/>
              <a:t>Inovac</a:t>
            </a:r>
            <a:r>
              <a:rPr lang="cs-CZ" sz="1400" dirty="0"/>
              <a:t> </a:t>
            </a:r>
            <a:r>
              <a:rPr lang="cs-CZ" sz="1400" dirty="0" err="1"/>
              <a:t>Packaging</a:t>
            </a:r>
            <a:r>
              <a:rPr lang="cs-CZ" sz="1400" dirty="0"/>
              <a:t> s.r.o. slouží k dosažení úspěchu naší společnosti a smí být používán pouze v rámci našich interních předpisů.</a:t>
            </a:r>
          </a:p>
          <a:p>
            <a:pPr algn="just"/>
            <a:endParaRPr lang="cs-CZ" sz="1400" b="1" dirty="0"/>
          </a:p>
          <a:p>
            <a:pPr algn="just"/>
            <a:r>
              <a:rPr lang="cs-CZ" sz="1400" b="1" dirty="0"/>
              <a:t>Správné vedení účetnictví a účetní závěrky </a:t>
            </a:r>
          </a:p>
          <a:p>
            <a:pPr algn="just"/>
            <a:r>
              <a:rPr lang="cs-CZ" sz="1400" dirty="0"/>
              <a:t>Dodržujeme zásady správného vedení účetnictví a účetní závěrky, které vyžadují, aby údaje a záznamy byly úplné, srozumitelné a v souladu s hledisky významnosti správné a v souladu se systémem.</a:t>
            </a:r>
          </a:p>
        </p:txBody>
      </p:sp>
    </p:spTree>
    <p:extLst>
      <p:ext uri="{BB962C8B-B14F-4D97-AF65-F5344CB8AC3E}">
        <p14:creationId xmlns:p14="http://schemas.microsoft.com/office/powerpoint/2010/main" val="124973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EAC49-C8D5-8B3F-56CE-B3303AFD7617}"/>
              </a:ext>
            </a:extLst>
          </p:cNvPr>
          <p:cNvSpPr>
            <a:spLocks noGrp="1"/>
          </p:cNvSpPr>
          <p:nvPr>
            <p:ph type="title"/>
          </p:nvPr>
        </p:nvSpPr>
        <p:spPr/>
        <p:txBody>
          <a:bodyPr>
            <a:normAutofit/>
          </a:bodyPr>
          <a:lstStyle/>
          <a:p>
            <a:r>
              <a:rPr lang="cs-CZ" sz="2800" dirty="0"/>
              <a:t>Etický kodex</a:t>
            </a:r>
            <a:endParaRPr lang="en-US" sz="2800" dirty="0"/>
          </a:p>
        </p:txBody>
      </p:sp>
      <p:sp>
        <p:nvSpPr>
          <p:cNvPr id="5" name="TextBox 4">
            <a:extLst>
              <a:ext uri="{FF2B5EF4-FFF2-40B4-BE49-F238E27FC236}">
                <a16:creationId xmlns:a16="http://schemas.microsoft.com/office/drawing/2014/main" id="{4C633EC1-BF7E-CA97-4A5A-58DC6BBC8B36}"/>
              </a:ext>
            </a:extLst>
          </p:cNvPr>
          <p:cNvSpPr txBox="1"/>
          <p:nvPr/>
        </p:nvSpPr>
        <p:spPr>
          <a:xfrm>
            <a:off x="641685" y="1447618"/>
            <a:ext cx="10870734" cy="4401205"/>
          </a:xfrm>
          <a:prstGeom prst="rect">
            <a:avLst/>
          </a:prstGeom>
          <a:noFill/>
        </p:spPr>
        <p:txBody>
          <a:bodyPr wrap="square">
            <a:spAutoFit/>
          </a:bodyPr>
          <a:lstStyle/>
          <a:p>
            <a:pPr algn="just"/>
            <a:endParaRPr lang="cs-CZ" sz="1400" b="1" dirty="0"/>
          </a:p>
          <a:p>
            <a:pPr algn="just"/>
            <a:r>
              <a:rPr lang="en-US" sz="1400" b="1" dirty="0" err="1"/>
              <a:t>Předmluva</a:t>
            </a:r>
            <a:endParaRPr lang="cs-CZ" sz="1400" b="1" dirty="0"/>
          </a:p>
          <a:p>
            <a:pPr algn="just"/>
            <a:endParaRPr lang="cs-CZ" sz="1400" b="1" dirty="0"/>
          </a:p>
          <a:p>
            <a:pPr algn="just"/>
            <a:r>
              <a:rPr lang="cs-CZ" sz="1400" dirty="0"/>
              <a:t>Vážené kolegyně, vážení kolegové,</a:t>
            </a:r>
          </a:p>
          <a:p>
            <a:pPr algn="just"/>
            <a:endParaRPr lang="cs-CZ" sz="1400" dirty="0"/>
          </a:p>
          <a:p>
            <a:pPr algn="just"/>
            <a:r>
              <a:rPr lang="en-US" sz="1400" dirty="0" err="1"/>
              <a:t>Náš</a:t>
            </a:r>
            <a:r>
              <a:rPr lang="en-US" sz="1400" dirty="0"/>
              <a:t> </a:t>
            </a:r>
            <a:r>
              <a:rPr lang="en-US" sz="1400" dirty="0" err="1"/>
              <a:t>kodex</a:t>
            </a:r>
            <a:r>
              <a:rPr lang="en-US" sz="1400" dirty="0"/>
              <a:t> </a:t>
            </a:r>
            <a:r>
              <a:rPr lang="en-US" sz="1400" dirty="0" err="1"/>
              <a:t>chování</a:t>
            </a:r>
            <a:r>
              <a:rPr lang="en-US" sz="1400" dirty="0"/>
              <a:t> </a:t>
            </a:r>
            <a:r>
              <a:rPr lang="en-US" sz="1400" dirty="0" err="1"/>
              <a:t>slouží</a:t>
            </a:r>
            <a:r>
              <a:rPr lang="en-US" sz="1400" dirty="0"/>
              <a:t> </a:t>
            </a:r>
            <a:r>
              <a:rPr lang="en-US" sz="1400" dirty="0" err="1"/>
              <a:t>jako</a:t>
            </a:r>
            <a:r>
              <a:rPr lang="en-US" sz="1400" dirty="0"/>
              <a:t> </a:t>
            </a:r>
            <a:r>
              <a:rPr lang="en-US" sz="1400" dirty="0" err="1"/>
              <a:t>vodítko</a:t>
            </a:r>
            <a:r>
              <a:rPr lang="en-US" sz="1400" dirty="0"/>
              <a:t>, </a:t>
            </a:r>
            <a:r>
              <a:rPr lang="en-US" sz="1400" dirty="0" err="1"/>
              <a:t>které</a:t>
            </a:r>
            <a:r>
              <a:rPr lang="en-US" sz="1400" dirty="0"/>
              <a:t> </a:t>
            </a:r>
            <a:r>
              <a:rPr lang="en-US" sz="1400" dirty="0" err="1"/>
              <a:t>nám</a:t>
            </a:r>
            <a:r>
              <a:rPr lang="en-US" sz="1400" dirty="0"/>
              <a:t> </a:t>
            </a:r>
            <a:r>
              <a:rPr lang="en-US" sz="1400" dirty="0" err="1"/>
              <a:t>pomáhá</a:t>
            </a:r>
            <a:r>
              <a:rPr lang="en-US" sz="1400" dirty="0"/>
              <a:t> </a:t>
            </a:r>
            <a:r>
              <a:rPr lang="en-US" sz="1400" dirty="0" err="1"/>
              <a:t>dodržovat</a:t>
            </a:r>
            <a:r>
              <a:rPr lang="en-US" sz="1400" dirty="0"/>
              <a:t> </a:t>
            </a:r>
            <a:r>
              <a:rPr lang="en-US" sz="1400" dirty="0" err="1"/>
              <a:t>právní</a:t>
            </a:r>
            <a:r>
              <a:rPr lang="en-US" sz="1400" dirty="0"/>
              <a:t> a</a:t>
            </a:r>
            <a:r>
              <a:rPr lang="cs-CZ" sz="1400" dirty="0"/>
              <a:t> </a:t>
            </a:r>
            <a:r>
              <a:rPr lang="en-US" sz="1400" dirty="0" err="1"/>
              <a:t>etické</a:t>
            </a:r>
            <a:r>
              <a:rPr lang="en-US" sz="1400" dirty="0"/>
              <a:t> </a:t>
            </a:r>
            <a:r>
              <a:rPr lang="en-US" sz="1400" dirty="0" err="1"/>
              <a:t>normy</a:t>
            </a:r>
            <a:r>
              <a:rPr lang="en-US" sz="1400" dirty="0"/>
              <a:t>, </a:t>
            </a:r>
            <a:r>
              <a:rPr lang="en-US" sz="1400" dirty="0" err="1"/>
              <a:t>podporovat</a:t>
            </a:r>
            <a:r>
              <a:rPr lang="en-US" sz="1400" dirty="0"/>
              <a:t> </a:t>
            </a:r>
            <a:r>
              <a:rPr lang="en-US" sz="1400" dirty="0" err="1"/>
              <a:t>spravedlivé</a:t>
            </a:r>
            <a:r>
              <a:rPr lang="en-US" sz="1400" dirty="0"/>
              <a:t> </a:t>
            </a:r>
            <a:r>
              <a:rPr lang="en-US" sz="1400" dirty="0" err="1"/>
              <a:t>pracovní</a:t>
            </a:r>
            <a:r>
              <a:rPr lang="en-US" sz="1400" dirty="0"/>
              <a:t> </a:t>
            </a:r>
            <a:r>
              <a:rPr lang="en-US" sz="1400" dirty="0" err="1"/>
              <a:t>podmínky</a:t>
            </a:r>
            <a:r>
              <a:rPr lang="en-US" sz="1400" dirty="0"/>
              <a:t> a </a:t>
            </a:r>
            <a:r>
              <a:rPr lang="en-US" sz="1400" dirty="0" err="1"/>
              <a:t>rozvíjet</a:t>
            </a:r>
            <a:r>
              <a:rPr lang="en-US" sz="1400" dirty="0"/>
              <a:t> </a:t>
            </a:r>
            <a:r>
              <a:rPr lang="en-US" sz="1400" dirty="0" err="1"/>
              <a:t>vzájemn</a:t>
            </a:r>
            <a:r>
              <a:rPr lang="cs-CZ" sz="1400" dirty="0"/>
              <a:t>ou úctu a</a:t>
            </a:r>
            <a:r>
              <a:rPr lang="en-US" sz="1400" dirty="0"/>
              <a:t> </a:t>
            </a:r>
            <a:r>
              <a:rPr lang="en-US" sz="1400" dirty="0" err="1"/>
              <a:t>respekt</a:t>
            </a:r>
            <a:r>
              <a:rPr lang="en-US" sz="1400" dirty="0"/>
              <a:t> </a:t>
            </a:r>
            <a:r>
              <a:rPr lang="en-US" sz="1400" dirty="0" err="1"/>
              <a:t>při</a:t>
            </a:r>
            <a:r>
              <a:rPr lang="en-US" sz="1400" dirty="0"/>
              <a:t> </a:t>
            </a:r>
            <a:r>
              <a:rPr lang="en-US" sz="1400" dirty="0" err="1"/>
              <a:t>spolupráci</a:t>
            </a:r>
            <a:r>
              <a:rPr lang="en-US" sz="1400" dirty="0"/>
              <a:t>. </a:t>
            </a:r>
            <a:r>
              <a:rPr lang="en-US" sz="1400" dirty="0" err="1"/>
              <a:t>Zahrnuje</a:t>
            </a:r>
            <a:r>
              <a:rPr lang="en-US" sz="1400" dirty="0"/>
              <a:t> </a:t>
            </a:r>
            <a:r>
              <a:rPr lang="cs-CZ" sz="1400" dirty="0"/>
              <a:t>tyto </a:t>
            </a:r>
            <a:r>
              <a:rPr lang="en-US" sz="1400" dirty="0" err="1"/>
              <a:t>zásady</a:t>
            </a:r>
            <a:r>
              <a:rPr lang="cs-CZ" sz="1400" dirty="0"/>
              <a:t>:</a:t>
            </a:r>
            <a:r>
              <a:rPr lang="en-US" sz="1400" dirty="0"/>
              <a:t> </a:t>
            </a:r>
            <a:r>
              <a:rPr lang="en-US" sz="1400" dirty="0" err="1"/>
              <a:t>integrit</a:t>
            </a:r>
            <a:r>
              <a:rPr lang="cs-CZ" sz="1400" dirty="0"/>
              <a:t>u</a:t>
            </a:r>
            <a:r>
              <a:rPr lang="en-US" sz="1400" dirty="0"/>
              <a:t>, </a:t>
            </a:r>
            <a:r>
              <a:rPr lang="en-US" sz="1400" dirty="0" err="1"/>
              <a:t>transparentnost</a:t>
            </a:r>
            <a:r>
              <a:rPr lang="en-US" sz="1400" dirty="0"/>
              <a:t>, </a:t>
            </a:r>
            <a:r>
              <a:rPr lang="cs-CZ" sz="1400" dirty="0"/>
              <a:t>spravedlnost, </a:t>
            </a:r>
            <a:r>
              <a:rPr lang="en-US" sz="1400" dirty="0" err="1"/>
              <a:t>rovnost</a:t>
            </a:r>
            <a:r>
              <a:rPr lang="en-US" sz="1400" dirty="0"/>
              <a:t> a </a:t>
            </a:r>
            <a:r>
              <a:rPr lang="en-US" sz="1400" dirty="0" err="1"/>
              <a:t>ochran</a:t>
            </a:r>
            <a:r>
              <a:rPr lang="cs-CZ" sz="1400" dirty="0"/>
              <a:t>u</a:t>
            </a:r>
            <a:r>
              <a:rPr lang="en-US" sz="1400" dirty="0"/>
              <a:t> </a:t>
            </a:r>
            <a:r>
              <a:rPr lang="en-US" sz="1400" dirty="0" err="1"/>
              <a:t>životního</a:t>
            </a:r>
            <a:r>
              <a:rPr lang="en-US" sz="1400" dirty="0"/>
              <a:t> </a:t>
            </a:r>
            <a:r>
              <a:rPr lang="en-US" sz="1400" dirty="0" err="1"/>
              <a:t>prostředí</a:t>
            </a:r>
            <a:r>
              <a:rPr lang="en-US" sz="1400" dirty="0"/>
              <a:t>. </a:t>
            </a:r>
            <a:endParaRPr lang="cs-CZ" sz="1400" dirty="0"/>
          </a:p>
          <a:p>
            <a:pPr algn="just"/>
            <a:endParaRPr lang="cs-CZ" sz="1400" dirty="0"/>
          </a:p>
          <a:p>
            <a:pPr algn="just"/>
            <a:r>
              <a:rPr lang="en-US" sz="1400" dirty="0" err="1"/>
              <a:t>Všichni</a:t>
            </a:r>
            <a:r>
              <a:rPr lang="en-US" sz="1400" dirty="0"/>
              <a:t> se </a:t>
            </a:r>
            <a:r>
              <a:rPr lang="en-US" sz="1400" dirty="0" err="1"/>
              <a:t>podílíme</a:t>
            </a:r>
            <a:r>
              <a:rPr lang="en-US" sz="1400" dirty="0"/>
              <a:t> </a:t>
            </a:r>
            <a:r>
              <a:rPr lang="en-US" sz="1400" dirty="0" err="1"/>
              <a:t>na</a:t>
            </a:r>
            <a:r>
              <a:rPr lang="en-US" sz="1400" dirty="0"/>
              <a:t> </a:t>
            </a:r>
            <a:r>
              <a:rPr lang="en-US" sz="1400" dirty="0" err="1"/>
              <a:t>zajištění</a:t>
            </a:r>
            <a:r>
              <a:rPr lang="en-US" sz="1400" dirty="0"/>
              <a:t> toho, aby </a:t>
            </a:r>
            <a:r>
              <a:rPr lang="en-US" sz="1400" dirty="0" err="1"/>
              <a:t>naše</a:t>
            </a:r>
            <a:r>
              <a:rPr lang="en-US" sz="1400" dirty="0"/>
              <a:t> </a:t>
            </a:r>
            <a:r>
              <a:rPr lang="en-US" sz="1400" dirty="0" err="1"/>
              <a:t>pracovní</a:t>
            </a:r>
            <a:r>
              <a:rPr lang="en-US" sz="1400" dirty="0"/>
              <a:t> </a:t>
            </a:r>
            <a:r>
              <a:rPr lang="en-US" sz="1400" dirty="0" err="1"/>
              <a:t>prostředí</a:t>
            </a:r>
            <a:r>
              <a:rPr lang="en-US" sz="1400" dirty="0"/>
              <a:t> </a:t>
            </a:r>
            <a:r>
              <a:rPr lang="en-US" sz="1400" dirty="0" err="1"/>
              <a:t>bylo</a:t>
            </a:r>
            <a:r>
              <a:rPr lang="en-US" sz="1400" dirty="0"/>
              <a:t> </a:t>
            </a:r>
            <a:r>
              <a:rPr lang="en-US" sz="1400" dirty="0" err="1"/>
              <a:t>bezpečné</a:t>
            </a:r>
            <a:r>
              <a:rPr lang="en-US" sz="1400" dirty="0"/>
              <a:t>, </a:t>
            </a:r>
            <a:r>
              <a:rPr lang="en-US" sz="1400" dirty="0" err="1"/>
              <a:t>spravedlivé</a:t>
            </a:r>
            <a:r>
              <a:rPr lang="en-US" sz="1400" dirty="0"/>
              <a:t> a </a:t>
            </a:r>
            <a:r>
              <a:rPr lang="en-US" sz="1400" dirty="0" err="1"/>
              <a:t>inkluzivní</a:t>
            </a:r>
            <a:r>
              <a:rPr lang="en-US" sz="1400" dirty="0"/>
              <a:t>. </a:t>
            </a:r>
            <a:r>
              <a:rPr lang="en-US" sz="1400" dirty="0" err="1"/>
              <a:t>Kodex</a:t>
            </a:r>
            <a:r>
              <a:rPr lang="en-US" sz="1400" dirty="0"/>
              <a:t> </a:t>
            </a:r>
            <a:r>
              <a:rPr lang="en-US" sz="1400" dirty="0" err="1"/>
              <a:t>chování</a:t>
            </a:r>
            <a:r>
              <a:rPr lang="en-US" sz="1400" dirty="0"/>
              <a:t> je </a:t>
            </a:r>
            <a:r>
              <a:rPr lang="en-US" sz="1400" dirty="0" err="1"/>
              <a:t>nedílnou</a:t>
            </a:r>
            <a:r>
              <a:rPr lang="en-US" sz="1400" dirty="0"/>
              <a:t> </a:t>
            </a:r>
            <a:r>
              <a:rPr lang="en-US" sz="1400" dirty="0" err="1"/>
              <a:t>součástí</a:t>
            </a:r>
            <a:r>
              <a:rPr lang="en-US" sz="1400" dirty="0"/>
              <a:t> </a:t>
            </a:r>
            <a:r>
              <a:rPr lang="en-US" sz="1400" dirty="0" err="1"/>
              <a:t>naší</a:t>
            </a:r>
            <a:r>
              <a:rPr lang="en-US" sz="1400" dirty="0"/>
              <a:t> </a:t>
            </a:r>
            <a:r>
              <a:rPr lang="en-US" sz="1400" dirty="0" err="1"/>
              <a:t>firemní</a:t>
            </a:r>
            <a:r>
              <a:rPr lang="en-US" sz="1400" dirty="0"/>
              <a:t> </a:t>
            </a:r>
            <a:r>
              <a:rPr lang="en-US" sz="1400" dirty="0" err="1"/>
              <a:t>kultury</a:t>
            </a:r>
            <a:r>
              <a:rPr lang="en-US" sz="1400" dirty="0"/>
              <a:t> a </a:t>
            </a:r>
            <a:r>
              <a:rPr lang="en-US" sz="1400" dirty="0" err="1"/>
              <a:t>poskytuje</a:t>
            </a:r>
            <a:r>
              <a:rPr lang="en-US" sz="1400" dirty="0"/>
              <a:t> </a:t>
            </a:r>
            <a:r>
              <a:rPr lang="en-US" sz="1400" dirty="0" err="1"/>
              <a:t>nám</a:t>
            </a:r>
            <a:r>
              <a:rPr lang="en-US" sz="1400" dirty="0"/>
              <a:t> </a:t>
            </a:r>
            <a:r>
              <a:rPr lang="en-US" sz="1400" dirty="0" err="1"/>
              <a:t>vodítko</a:t>
            </a:r>
            <a:r>
              <a:rPr lang="en-US" sz="1400" dirty="0"/>
              <a:t> pro </a:t>
            </a:r>
            <a:r>
              <a:rPr lang="en-US" sz="1400" dirty="0" err="1"/>
              <a:t>naše</a:t>
            </a:r>
            <a:r>
              <a:rPr lang="en-US" sz="1400" dirty="0"/>
              <a:t> </a:t>
            </a:r>
            <a:r>
              <a:rPr lang="en-US" sz="1400" dirty="0" err="1"/>
              <a:t>každodenní</a:t>
            </a:r>
            <a:r>
              <a:rPr lang="en-US" sz="1400" dirty="0"/>
              <a:t> </a:t>
            </a:r>
            <a:r>
              <a:rPr lang="en-US" sz="1400" dirty="0" err="1"/>
              <a:t>jednání</a:t>
            </a:r>
            <a:r>
              <a:rPr lang="en-US" sz="1400" dirty="0"/>
              <a:t>. </a:t>
            </a:r>
            <a:r>
              <a:rPr lang="en-US" sz="1400" dirty="0" err="1"/>
              <a:t>Když</a:t>
            </a:r>
            <a:r>
              <a:rPr lang="en-US" sz="1400" dirty="0"/>
              <a:t> </a:t>
            </a:r>
            <a:r>
              <a:rPr lang="en-US" sz="1400" dirty="0" err="1"/>
              <a:t>vzniknou</a:t>
            </a:r>
            <a:r>
              <a:rPr lang="en-US" sz="1400" dirty="0"/>
              <a:t> </a:t>
            </a:r>
            <a:r>
              <a:rPr lang="en-US" sz="1400" dirty="0" err="1"/>
              <a:t>dilemata</a:t>
            </a:r>
            <a:r>
              <a:rPr lang="en-US" sz="1400" dirty="0"/>
              <a:t>, </a:t>
            </a:r>
            <a:r>
              <a:rPr lang="en-US" sz="1400" dirty="0" err="1"/>
              <a:t>slouží</a:t>
            </a:r>
            <a:r>
              <a:rPr lang="en-US" sz="1400" dirty="0"/>
              <a:t> </a:t>
            </a:r>
            <a:r>
              <a:rPr lang="en-US" sz="1400" dirty="0" err="1"/>
              <a:t>jako</a:t>
            </a:r>
            <a:r>
              <a:rPr lang="en-US" sz="1400" dirty="0"/>
              <a:t> </a:t>
            </a:r>
            <a:r>
              <a:rPr lang="en-US" sz="1400" dirty="0" err="1"/>
              <a:t>nástroj</a:t>
            </a:r>
            <a:r>
              <a:rPr lang="en-US" sz="1400" dirty="0"/>
              <a:t>, </a:t>
            </a:r>
            <a:r>
              <a:rPr lang="en-US" sz="1400" dirty="0" err="1"/>
              <a:t>který</a:t>
            </a:r>
            <a:r>
              <a:rPr lang="en-US" sz="1400" dirty="0"/>
              <a:t> </a:t>
            </a:r>
            <a:r>
              <a:rPr lang="en-US" sz="1400" dirty="0" err="1"/>
              <a:t>nám</a:t>
            </a:r>
            <a:r>
              <a:rPr lang="en-US" sz="1400" dirty="0"/>
              <a:t> </a:t>
            </a:r>
            <a:r>
              <a:rPr lang="en-US" sz="1400" dirty="0" err="1"/>
              <a:t>pomáhá</a:t>
            </a:r>
            <a:r>
              <a:rPr lang="en-US" sz="1400" dirty="0"/>
              <a:t> </a:t>
            </a:r>
            <a:r>
              <a:rPr lang="en-US" sz="1400" dirty="0" err="1"/>
              <a:t>činit</a:t>
            </a:r>
            <a:r>
              <a:rPr lang="en-US" sz="1400" dirty="0"/>
              <a:t> </a:t>
            </a:r>
            <a:r>
              <a:rPr lang="en-US" sz="1400" dirty="0" err="1"/>
              <a:t>správná</a:t>
            </a:r>
            <a:r>
              <a:rPr lang="en-US" sz="1400" dirty="0"/>
              <a:t> </a:t>
            </a:r>
            <a:r>
              <a:rPr lang="en-US" sz="1400" dirty="0" err="1"/>
              <a:t>rozhodnutí</a:t>
            </a:r>
            <a:r>
              <a:rPr lang="en-US" sz="1400" dirty="0"/>
              <a:t>. </a:t>
            </a:r>
            <a:endParaRPr lang="cs-CZ" sz="1400" dirty="0"/>
          </a:p>
          <a:p>
            <a:pPr algn="just"/>
            <a:endParaRPr lang="cs-CZ" sz="1400" dirty="0"/>
          </a:p>
          <a:p>
            <a:pPr algn="just"/>
            <a:r>
              <a:rPr lang="en-US" sz="1400" dirty="0" err="1"/>
              <a:t>Náš</a:t>
            </a:r>
            <a:r>
              <a:rPr lang="en-US" sz="1400" dirty="0"/>
              <a:t> </a:t>
            </a:r>
            <a:r>
              <a:rPr lang="en-US" sz="1400" dirty="0" err="1"/>
              <a:t>úspěch</a:t>
            </a:r>
            <a:r>
              <a:rPr lang="en-US" sz="1400" dirty="0"/>
              <a:t> </a:t>
            </a:r>
            <a:r>
              <a:rPr lang="en-US" sz="1400" dirty="0" err="1"/>
              <a:t>nezávisí</a:t>
            </a:r>
            <a:r>
              <a:rPr lang="en-US" sz="1400" dirty="0"/>
              <a:t> </a:t>
            </a:r>
            <a:r>
              <a:rPr lang="en-US" sz="1400" dirty="0" err="1"/>
              <a:t>pouze</a:t>
            </a:r>
            <a:r>
              <a:rPr lang="en-US" sz="1400" dirty="0"/>
              <a:t> </a:t>
            </a:r>
            <a:r>
              <a:rPr lang="en-US" sz="1400" dirty="0" err="1"/>
              <a:t>na</a:t>
            </a:r>
            <a:r>
              <a:rPr lang="en-US" sz="1400" dirty="0"/>
              <a:t> </a:t>
            </a:r>
            <a:r>
              <a:rPr lang="en-US" sz="1400" dirty="0" err="1"/>
              <a:t>kvalitě</a:t>
            </a:r>
            <a:r>
              <a:rPr lang="en-US" sz="1400" dirty="0"/>
              <a:t> </a:t>
            </a:r>
            <a:r>
              <a:rPr lang="en-US" sz="1400" dirty="0" err="1"/>
              <a:t>našich</a:t>
            </a:r>
            <a:r>
              <a:rPr lang="en-US" sz="1400" dirty="0"/>
              <a:t> </a:t>
            </a:r>
            <a:r>
              <a:rPr lang="en-US" sz="1400" dirty="0" err="1"/>
              <a:t>produktů</a:t>
            </a:r>
            <a:r>
              <a:rPr lang="en-US" sz="1400" dirty="0"/>
              <a:t>, ale </a:t>
            </a:r>
            <a:r>
              <a:rPr lang="en-US" sz="1400" dirty="0" err="1"/>
              <a:t>také</a:t>
            </a:r>
            <a:r>
              <a:rPr lang="en-US" sz="1400" dirty="0"/>
              <a:t> </a:t>
            </a:r>
            <a:r>
              <a:rPr lang="en-US" sz="1400" dirty="0" err="1"/>
              <a:t>na</a:t>
            </a:r>
            <a:r>
              <a:rPr lang="en-US" sz="1400" dirty="0"/>
              <a:t> </a:t>
            </a:r>
            <a:r>
              <a:rPr lang="en-US" sz="1400" dirty="0" err="1"/>
              <a:t>důvěře</a:t>
            </a:r>
            <a:r>
              <a:rPr lang="en-US" sz="1400" dirty="0"/>
              <a:t> </a:t>
            </a:r>
            <a:r>
              <a:rPr lang="en-US" sz="1400" dirty="0" err="1"/>
              <a:t>našich</a:t>
            </a:r>
            <a:r>
              <a:rPr lang="en-US" sz="1400" dirty="0"/>
              <a:t> </a:t>
            </a:r>
            <a:r>
              <a:rPr lang="en-US" sz="1400" dirty="0" err="1"/>
              <a:t>zákazníků</a:t>
            </a:r>
            <a:r>
              <a:rPr lang="en-US" sz="1400" dirty="0"/>
              <a:t> a </a:t>
            </a:r>
            <a:r>
              <a:rPr lang="en-US" sz="1400" dirty="0" err="1"/>
              <a:t>partnerů</a:t>
            </a:r>
            <a:r>
              <a:rPr lang="en-US" sz="1400" dirty="0"/>
              <a:t> a </a:t>
            </a:r>
            <a:r>
              <a:rPr lang="en-US" sz="1400" dirty="0" err="1"/>
              <a:t>na</a:t>
            </a:r>
            <a:r>
              <a:rPr lang="en-US" sz="1400" dirty="0"/>
              <a:t> </a:t>
            </a:r>
            <a:r>
              <a:rPr lang="en-US" sz="1400" dirty="0" err="1"/>
              <a:t>naší</a:t>
            </a:r>
            <a:r>
              <a:rPr lang="en-US" sz="1400" dirty="0"/>
              <a:t> </a:t>
            </a:r>
            <a:r>
              <a:rPr lang="en-US" sz="1400" dirty="0" err="1"/>
              <a:t>pověsti</a:t>
            </a:r>
            <a:r>
              <a:rPr lang="en-US" sz="1400" dirty="0"/>
              <a:t> v </a:t>
            </a:r>
            <a:r>
              <a:rPr lang="en-US" sz="1400" dirty="0" err="1"/>
              <a:t>očích</a:t>
            </a:r>
            <a:r>
              <a:rPr lang="en-US" sz="1400" dirty="0"/>
              <a:t> </a:t>
            </a:r>
            <a:r>
              <a:rPr lang="en-US" sz="1400" dirty="0" err="1"/>
              <a:t>veřejnosti</a:t>
            </a:r>
            <a:r>
              <a:rPr lang="en-US" sz="1400" dirty="0"/>
              <a:t>. O </a:t>
            </a:r>
            <a:r>
              <a:rPr lang="en-US" sz="1400" dirty="0" err="1"/>
              <a:t>tuto</a:t>
            </a:r>
            <a:r>
              <a:rPr lang="en-US" sz="1400" dirty="0"/>
              <a:t> </a:t>
            </a:r>
            <a:r>
              <a:rPr lang="en-US" sz="1400" dirty="0" err="1"/>
              <a:t>přízeň</a:t>
            </a:r>
            <a:r>
              <a:rPr lang="en-US" sz="1400" dirty="0"/>
              <a:t> </a:t>
            </a:r>
            <a:r>
              <a:rPr lang="en-US" sz="1400" dirty="0" err="1"/>
              <a:t>musíme</a:t>
            </a:r>
            <a:r>
              <a:rPr lang="en-US" sz="1400" dirty="0"/>
              <a:t> </a:t>
            </a:r>
            <a:r>
              <a:rPr lang="en-US" sz="1400" dirty="0" err="1"/>
              <a:t>usilovat</a:t>
            </a:r>
            <a:r>
              <a:rPr lang="en-US" sz="1400" dirty="0"/>
              <a:t> </a:t>
            </a:r>
            <a:r>
              <a:rPr lang="en-US" sz="1400" dirty="0" err="1"/>
              <a:t>každý</a:t>
            </a:r>
            <a:r>
              <a:rPr lang="en-US" sz="1400" dirty="0"/>
              <a:t> den. Je proto </a:t>
            </a:r>
            <a:r>
              <a:rPr lang="en-US" sz="1400" dirty="0" err="1"/>
              <a:t>nezbytné</a:t>
            </a:r>
            <a:r>
              <a:rPr lang="en-US" sz="1400" dirty="0"/>
              <a:t>, </a:t>
            </a:r>
            <a:r>
              <a:rPr lang="en-US" sz="1400" dirty="0" err="1"/>
              <a:t>abychom</a:t>
            </a:r>
            <a:r>
              <a:rPr lang="en-US" sz="1400" dirty="0"/>
              <a:t> </a:t>
            </a:r>
            <a:r>
              <a:rPr lang="en-US" sz="1400" dirty="0" err="1"/>
              <a:t>všichni</a:t>
            </a:r>
            <a:r>
              <a:rPr lang="en-US" sz="1400" dirty="0"/>
              <a:t> </a:t>
            </a:r>
            <a:r>
              <a:rPr lang="en-US" sz="1400" dirty="0" err="1"/>
              <a:t>převzali</a:t>
            </a:r>
            <a:r>
              <a:rPr lang="en-US" sz="1400" dirty="0"/>
              <a:t> </a:t>
            </a:r>
            <a:r>
              <a:rPr lang="en-US" sz="1400" dirty="0" err="1"/>
              <a:t>odpovědnost</a:t>
            </a:r>
            <a:r>
              <a:rPr lang="en-US" sz="1400" dirty="0"/>
              <a:t> a </a:t>
            </a:r>
            <a:r>
              <a:rPr lang="en-US" sz="1400" dirty="0" err="1"/>
              <a:t>jednali</a:t>
            </a:r>
            <a:r>
              <a:rPr lang="en-US" sz="1400" dirty="0"/>
              <a:t> v </a:t>
            </a:r>
            <a:r>
              <a:rPr lang="en-US" sz="1400" dirty="0" err="1"/>
              <a:t>souladu</a:t>
            </a:r>
            <a:r>
              <a:rPr lang="en-US" sz="1400" dirty="0"/>
              <a:t> se </a:t>
            </a:r>
            <a:r>
              <a:rPr lang="en-US" sz="1400" dirty="0" err="1"/>
              <a:t>zásadami</a:t>
            </a:r>
            <a:r>
              <a:rPr lang="en-US" sz="1400" dirty="0"/>
              <a:t> </a:t>
            </a:r>
            <a:r>
              <a:rPr lang="en-US" sz="1400" dirty="0" err="1"/>
              <a:t>uvedenými</a:t>
            </a:r>
            <a:r>
              <a:rPr lang="en-US" sz="1400" dirty="0"/>
              <a:t> v </a:t>
            </a:r>
            <a:r>
              <a:rPr lang="en-US" sz="1400" dirty="0" err="1"/>
              <a:t>našem</a:t>
            </a:r>
            <a:r>
              <a:rPr lang="en-US" sz="1400" dirty="0"/>
              <a:t> </a:t>
            </a:r>
            <a:r>
              <a:rPr lang="en-US" sz="1400" dirty="0" err="1"/>
              <a:t>kodexu</a:t>
            </a:r>
            <a:r>
              <a:rPr lang="en-US" sz="1400" dirty="0"/>
              <a:t> </a:t>
            </a:r>
            <a:r>
              <a:rPr lang="en-US" sz="1400" dirty="0" err="1"/>
              <a:t>chování</a:t>
            </a:r>
            <a:r>
              <a:rPr lang="en-US" sz="1400" dirty="0"/>
              <a:t>. </a:t>
            </a:r>
            <a:endParaRPr lang="cs-CZ" sz="1400" dirty="0"/>
          </a:p>
          <a:p>
            <a:pPr algn="just"/>
            <a:endParaRPr lang="cs-CZ" sz="1400" dirty="0"/>
          </a:p>
          <a:p>
            <a:pPr algn="just"/>
            <a:r>
              <a:rPr lang="en-US" sz="1400" dirty="0" err="1"/>
              <a:t>Žádáme</a:t>
            </a:r>
            <a:r>
              <a:rPr lang="en-US" sz="1400" dirty="0"/>
              <a:t> </a:t>
            </a:r>
            <a:r>
              <a:rPr lang="en-US" sz="1400" dirty="0" err="1"/>
              <a:t>vás</a:t>
            </a:r>
            <a:r>
              <a:rPr lang="en-US" sz="1400" dirty="0"/>
              <a:t>, </a:t>
            </a:r>
            <a:r>
              <a:rPr lang="en-US" sz="1400" dirty="0" err="1"/>
              <a:t>abyste</a:t>
            </a:r>
            <a:r>
              <a:rPr lang="en-US" sz="1400" dirty="0"/>
              <a:t> </a:t>
            </a:r>
            <a:r>
              <a:rPr lang="en-US" sz="1400" dirty="0" err="1"/>
              <a:t>si</a:t>
            </a:r>
            <a:r>
              <a:rPr lang="en-US" sz="1400" dirty="0"/>
              <a:t> </a:t>
            </a:r>
            <a:r>
              <a:rPr lang="cs-CZ" sz="1400" dirty="0"/>
              <a:t>k</a:t>
            </a:r>
            <a:r>
              <a:rPr lang="en-US" sz="1400" dirty="0" err="1"/>
              <a:t>odex</a:t>
            </a:r>
            <a:r>
              <a:rPr lang="en-US" sz="1400" dirty="0"/>
              <a:t> </a:t>
            </a:r>
            <a:r>
              <a:rPr lang="en-US" sz="1400" dirty="0" err="1"/>
              <a:t>chování</a:t>
            </a:r>
            <a:r>
              <a:rPr lang="en-US" sz="1400" dirty="0"/>
              <a:t> </a:t>
            </a:r>
            <a:r>
              <a:rPr lang="en-US" sz="1400" dirty="0" err="1"/>
              <a:t>pečlivě</a:t>
            </a:r>
            <a:r>
              <a:rPr lang="en-US" sz="1400" dirty="0"/>
              <a:t> </a:t>
            </a:r>
            <a:r>
              <a:rPr lang="en-US" sz="1400" dirty="0" err="1"/>
              <a:t>prostudovali</a:t>
            </a:r>
            <a:r>
              <a:rPr lang="en-US" sz="1400" dirty="0"/>
              <a:t> a </a:t>
            </a:r>
            <a:r>
              <a:rPr lang="en-US" sz="1400" dirty="0" err="1"/>
              <a:t>jeho</a:t>
            </a:r>
            <a:r>
              <a:rPr lang="en-US" sz="1400" dirty="0"/>
              <a:t> </a:t>
            </a:r>
            <a:r>
              <a:rPr lang="en-US" sz="1400" dirty="0" err="1"/>
              <a:t>zásady</a:t>
            </a:r>
            <a:r>
              <a:rPr lang="en-US" sz="1400" dirty="0"/>
              <a:t> </a:t>
            </a:r>
            <a:r>
              <a:rPr lang="en-US" sz="1400" dirty="0" err="1"/>
              <a:t>začlenili</a:t>
            </a:r>
            <a:r>
              <a:rPr lang="en-US" sz="1400" dirty="0"/>
              <a:t> do </a:t>
            </a:r>
            <a:r>
              <a:rPr lang="en-US" sz="1400" dirty="0" err="1"/>
              <a:t>své</a:t>
            </a:r>
            <a:r>
              <a:rPr lang="en-US" sz="1400" dirty="0"/>
              <a:t> </a:t>
            </a:r>
            <a:r>
              <a:rPr lang="en-US" sz="1400" dirty="0" err="1"/>
              <a:t>každodenní</a:t>
            </a:r>
            <a:r>
              <a:rPr lang="en-US" sz="1400" dirty="0"/>
              <a:t> </a:t>
            </a:r>
            <a:r>
              <a:rPr lang="en-US" sz="1400" dirty="0" err="1"/>
              <a:t>práce</a:t>
            </a:r>
            <a:r>
              <a:rPr lang="en-US" sz="1400" dirty="0"/>
              <a:t>. </a:t>
            </a:r>
            <a:r>
              <a:rPr lang="en-US" sz="1400" dirty="0" err="1"/>
              <a:t>Pouze</a:t>
            </a:r>
            <a:r>
              <a:rPr lang="en-US" sz="1400" dirty="0"/>
              <a:t> </a:t>
            </a:r>
            <a:r>
              <a:rPr lang="en-US" sz="1400" dirty="0" err="1"/>
              <a:t>společným</a:t>
            </a:r>
            <a:r>
              <a:rPr lang="en-US" sz="1400" dirty="0"/>
              <a:t> </a:t>
            </a:r>
            <a:r>
              <a:rPr lang="en-US" sz="1400" dirty="0" err="1"/>
              <a:t>úsilím</a:t>
            </a:r>
            <a:r>
              <a:rPr lang="en-US" sz="1400" dirty="0"/>
              <a:t> </a:t>
            </a:r>
            <a:r>
              <a:rPr lang="en-US" sz="1400" dirty="0" err="1"/>
              <a:t>můžeme</a:t>
            </a:r>
            <a:r>
              <a:rPr lang="en-US" sz="1400" dirty="0"/>
              <a:t> </a:t>
            </a:r>
            <a:r>
              <a:rPr lang="en-US" sz="1400" dirty="0" err="1"/>
              <a:t>zajistit</a:t>
            </a:r>
            <a:r>
              <a:rPr lang="en-US" sz="1400" dirty="0"/>
              <a:t>, aby </a:t>
            </a:r>
            <a:r>
              <a:rPr lang="cs-CZ" sz="1400" dirty="0"/>
              <a:t>naše společnost </a:t>
            </a:r>
            <a:r>
              <a:rPr lang="en-US" sz="1400" dirty="0" err="1"/>
              <a:t>dosáhla</a:t>
            </a:r>
            <a:r>
              <a:rPr lang="en-US" sz="1400" dirty="0"/>
              <a:t> </a:t>
            </a:r>
            <a:r>
              <a:rPr lang="en-US" sz="1400" dirty="0" err="1"/>
              <a:t>svých</a:t>
            </a:r>
            <a:r>
              <a:rPr lang="en-US" sz="1400" dirty="0"/>
              <a:t> </a:t>
            </a:r>
            <a:r>
              <a:rPr lang="en-US" sz="1400" dirty="0" err="1"/>
              <a:t>cílů</a:t>
            </a:r>
            <a:r>
              <a:rPr lang="en-US" sz="1400" dirty="0"/>
              <a:t> a </a:t>
            </a:r>
            <a:r>
              <a:rPr lang="en-US" sz="1400" dirty="0" err="1"/>
              <a:t>zůstala</a:t>
            </a:r>
            <a:r>
              <a:rPr lang="en-US" sz="1400" dirty="0"/>
              <a:t> </a:t>
            </a:r>
            <a:r>
              <a:rPr lang="en-US" sz="1400" dirty="0" err="1"/>
              <a:t>dlouhodobě</a:t>
            </a:r>
            <a:r>
              <a:rPr lang="en-US" sz="1400" dirty="0"/>
              <a:t> </a:t>
            </a:r>
            <a:r>
              <a:rPr lang="en-US" sz="1400" dirty="0" err="1"/>
              <a:t>úspěšná</a:t>
            </a:r>
            <a:r>
              <a:rPr lang="en-US" sz="1400" dirty="0"/>
              <a:t>. </a:t>
            </a:r>
            <a:endParaRPr lang="cs-CZ" sz="1400" dirty="0"/>
          </a:p>
          <a:p>
            <a:pPr algn="just"/>
            <a:endParaRPr lang="cs-CZ" sz="1400" dirty="0"/>
          </a:p>
          <a:p>
            <a:pPr algn="just"/>
            <a:r>
              <a:rPr lang="en-US" sz="1400" dirty="0" err="1"/>
              <a:t>Děkujeme</a:t>
            </a:r>
            <a:r>
              <a:rPr lang="en-US" sz="1400" dirty="0"/>
              <a:t> </a:t>
            </a:r>
            <a:r>
              <a:rPr lang="en-US" sz="1400" dirty="0" err="1"/>
              <a:t>vám</a:t>
            </a:r>
            <a:endParaRPr lang="en-US" sz="1400" dirty="0"/>
          </a:p>
        </p:txBody>
      </p:sp>
    </p:spTree>
    <p:extLst>
      <p:ext uri="{BB962C8B-B14F-4D97-AF65-F5344CB8AC3E}">
        <p14:creationId xmlns:p14="http://schemas.microsoft.com/office/powerpoint/2010/main" val="50575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E50154-1B67-28F8-B118-57E88A4019E7}"/>
              </a:ext>
            </a:extLst>
          </p:cNvPr>
          <p:cNvSpPr>
            <a:spLocks noGrp="1"/>
          </p:cNvSpPr>
          <p:nvPr>
            <p:ph type="title"/>
          </p:nvPr>
        </p:nvSpPr>
        <p:spPr/>
        <p:txBody>
          <a:bodyPr>
            <a:normAutofit/>
          </a:bodyPr>
          <a:lstStyle/>
          <a:p>
            <a:r>
              <a:rPr lang="cs-CZ" sz="2800" dirty="0"/>
              <a:t>Etický kodex</a:t>
            </a:r>
            <a:endParaRPr lang="en-US" sz="2800" dirty="0"/>
          </a:p>
        </p:txBody>
      </p:sp>
      <p:sp>
        <p:nvSpPr>
          <p:cNvPr id="8" name="TextBox 7">
            <a:extLst>
              <a:ext uri="{FF2B5EF4-FFF2-40B4-BE49-F238E27FC236}">
                <a16:creationId xmlns:a16="http://schemas.microsoft.com/office/drawing/2014/main" id="{0A370C93-93CA-D94C-8CC4-7A5F88ACB3E1}"/>
              </a:ext>
            </a:extLst>
          </p:cNvPr>
          <p:cNvSpPr txBox="1"/>
          <p:nvPr/>
        </p:nvSpPr>
        <p:spPr>
          <a:xfrm>
            <a:off x="641685" y="1447618"/>
            <a:ext cx="10870734" cy="4340868"/>
          </a:xfrm>
          <a:prstGeom prst="rect">
            <a:avLst/>
          </a:prstGeom>
          <a:noFill/>
        </p:spPr>
        <p:txBody>
          <a:bodyPr wrap="square">
            <a:spAutoFit/>
          </a:bodyPr>
          <a:lstStyle/>
          <a:p>
            <a:pPr>
              <a:lnSpc>
                <a:spcPct val="200000"/>
              </a:lnSpc>
            </a:pPr>
            <a:endParaRPr lang="cs-CZ" sz="1400" b="1" dirty="0"/>
          </a:p>
          <a:p>
            <a:pPr>
              <a:lnSpc>
                <a:spcPct val="200000"/>
              </a:lnSpc>
            </a:pPr>
            <a:r>
              <a:rPr lang="cs-CZ" sz="1400" b="1" dirty="0"/>
              <a:t>Obsah</a:t>
            </a:r>
          </a:p>
          <a:p>
            <a:pPr>
              <a:lnSpc>
                <a:spcPct val="200000"/>
              </a:lnSpc>
            </a:pPr>
            <a:r>
              <a:rPr lang="cs-CZ" sz="1400" dirty="0"/>
              <a:t>1  Náš kodex chování</a:t>
            </a:r>
          </a:p>
          <a:p>
            <a:pPr>
              <a:lnSpc>
                <a:spcPct val="200000"/>
              </a:lnSpc>
            </a:pPr>
            <a:r>
              <a:rPr lang="cs-CZ" sz="1400" dirty="0"/>
              <a:t>2  Dbáme na bezpečné a pozitivní pracovní prostředí</a:t>
            </a:r>
          </a:p>
          <a:p>
            <a:pPr>
              <a:lnSpc>
                <a:spcPct val="200000"/>
              </a:lnSpc>
            </a:pPr>
            <a:r>
              <a:rPr lang="cs-CZ" sz="1400" dirty="0"/>
              <a:t>3  Vážíme si důvěry v naši společnost a produkty</a:t>
            </a:r>
          </a:p>
          <a:p>
            <a:pPr>
              <a:lnSpc>
                <a:spcPct val="200000"/>
              </a:lnSpc>
            </a:pPr>
            <a:r>
              <a:rPr lang="cs-CZ" sz="1400" dirty="0"/>
              <a:t>4  Respektujeme životní prostředí </a:t>
            </a:r>
          </a:p>
          <a:p>
            <a:pPr>
              <a:lnSpc>
                <a:spcPct val="200000"/>
              </a:lnSpc>
            </a:pPr>
            <a:r>
              <a:rPr lang="cs-CZ" sz="1400" dirty="0"/>
              <a:t>5  Podnikáme zodpovědně</a:t>
            </a:r>
          </a:p>
          <a:p>
            <a:pPr>
              <a:lnSpc>
                <a:spcPct val="200000"/>
              </a:lnSpc>
            </a:pPr>
            <a:r>
              <a:rPr lang="cs-CZ" sz="1400" dirty="0"/>
              <a:t>6  Chráníme naši společnost</a:t>
            </a:r>
          </a:p>
          <a:p>
            <a:pPr>
              <a:lnSpc>
                <a:spcPct val="200000"/>
              </a:lnSpc>
            </a:pPr>
            <a:endParaRPr lang="cs-CZ" sz="1400" b="1" dirty="0"/>
          </a:p>
          <a:p>
            <a:pPr>
              <a:lnSpc>
                <a:spcPct val="200000"/>
              </a:lnSpc>
            </a:pPr>
            <a:endParaRPr lang="cs-CZ" sz="1400" b="1" dirty="0"/>
          </a:p>
        </p:txBody>
      </p:sp>
    </p:spTree>
    <p:extLst>
      <p:ext uri="{BB962C8B-B14F-4D97-AF65-F5344CB8AC3E}">
        <p14:creationId xmlns:p14="http://schemas.microsoft.com/office/powerpoint/2010/main" val="321691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BBD9C-5B15-ECC1-BEDC-394DC5B571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DB06BF4-A253-A138-3200-7DC929EFC2D8}"/>
              </a:ext>
            </a:extLst>
          </p:cNvPr>
          <p:cNvSpPr>
            <a:spLocks noGrp="1"/>
          </p:cNvSpPr>
          <p:nvPr>
            <p:ph type="title"/>
          </p:nvPr>
        </p:nvSpPr>
        <p:spPr/>
        <p:txBody>
          <a:bodyPr>
            <a:normAutofit/>
          </a:bodyPr>
          <a:lstStyle/>
          <a:p>
            <a:r>
              <a:rPr lang="cs-CZ" sz="2800" dirty="0"/>
              <a:t>Náš kodex chování</a:t>
            </a:r>
            <a:endParaRPr lang="en-US" sz="2800" dirty="0"/>
          </a:p>
        </p:txBody>
      </p:sp>
      <p:sp>
        <p:nvSpPr>
          <p:cNvPr id="5" name="TextBox 4">
            <a:extLst>
              <a:ext uri="{FF2B5EF4-FFF2-40B4-BE49-F238E27FC236}">
                <a16:creationId xmlns:a16="http://schemas.microsoft.com/office/drawing/2014/main" id="{1245C0E2-E786-3D73-F73F-E298600A7854}"/>
              </a:ext>
            </a:extLst>
          </p:cNvPr>
          <p:cNvSpPr txBox="1"/>
          <p:nvPr/>
        </p:nvSpPr>
        <p:spPr>
          <a:xfrm>
            <a:off x="641685" y="1447618"/>
            <a:ext cx="10870734" cy="3970318"/>
          </a:xfrm>
          <a:prstGeom prst="rect">
            <a:avLst/>
          </a:prstGeom>
          <a:noFill/>
        </p:spPr>
        <p:txBody>
          <a:bodyPr wrap="square">
            <a:spAutoFit/>
          </a:bodyPr>
          <a:lstStyle/>
          <a:p>
            <a:pPr algn="just"/>
            <a:r>
              <a:rPr lang="cs-CZ" sz="1400" b="1" dirty="0"/>
              <a:t>1 </a:t>
            </a:r>
          </a:p>
          <a:p>
            <a:pPr algn="just"/>
            <a:endParaRPr lang="cs-CZ" sz="1400" b="1" dirty="0"/>
          </a:p>
          <a:p>
            <a:pPr algn="just"/>
            <a:r>
              <a:rPr lang="en-US" sz="1400" b="1" dirty="0" err="1"/>
              <a:t>Náš</a:t>
            </a:r>
            <a:r>
              <a:rPr lang="en-US" sz="1400" b="1" dirty="0"/>
              <a:t> </a:t>
            </a:r>
            <a:r>
              <a:rPr lang="en-US" sz="1400" b="1" dirty="0" err="1"/>
              <a:t>kodex</a:t>
            </a:r>
            <a:r>
              <a:rPr lang="cs-CZ" sz="1400" b="1" dirty="0"/>
              <a:t> chování </a:t>
            </a:r>
            <a:r>
              <a:rPr lang="cs-CZ" sz="1400" dirty="0"/>
              <a:t>(dále jen „náš kodex“)</a:t>
            </a:r>
            <a:r>
              <a:rPr lang="en-US" sz="1400" dirty="0"/>
              <a:t> </a:t>
            </a:r>
            <a:r>
              <a:rPr lang="en-US" sz="1400" dirty="0" err="1"/>
              <a:t>odráží</a:t>
            </a:r>
            <a:r>
              <a:rPr lang="en-US" sz="1400" dirty="0"/>
              <a:t> </a:t>
            </a:r>
            <a:r>
              <a:rPr lang="en-US" sz="1400" dirty="0" err="1"/>
              <a:t>náš</a:t>
            </a:r>
            <a:r>
              <a:rPr lang="en-US" sz="1400" dirty="0"/>
              <a:t> </a:t>
            </a:r>
            <a:r>
              <a:rPr lang="en-US" sz="1400" dirty="0" err="1"/>
              <a:t>závazek</a:t>
            </a:r>
            <a:r>
              <a:rPr lang="en-US" sz="1400" dirty="0"/>
              <a:t> </a:t>
            </a:r>
            <a:r>
              <a:rPr lang="en-US" sz="1400" dirty="0" err="1"/>
              <a:t>dodržovat</a:t>
            </a:r>
            <a:r>
              <a:rPr lang="en-US" sz="1400" dirty="0"/>
              <a:t> </a:t>
            </a:r>
            <a:r>
              <a:rPr lang="en-US" sz="1400" dirty="0" err="1"/>
              <a:t>zákony</a:t>
            </a:r>
            <a:r>
              <a:rPr lang="en-US" sz="1400" dirty="0"/>
              <a:t> a </a:t>
            </a:r>
            <a:r>
              <a:rPr lang="en-US" sz="1400" dirty="0" err="1"/>
              <a:t>interní</a:t>
            </a:r>
            <a:r>
              <a:rPr lang="en-US" sz="1400" dirty="0"/>
              <a:t> </a:t>
            </a:r>
            <a:r>
              <a:rPr lang="en-US" sz="1400" dirty="0" err="1"/>
              <a:t>předpisy</a:t>
            </a:r>
            <a:r>
              <a:rPr lang="en-US" sz="1400" dirty="0"/>
              <a:t>. </a:t>
            </a:r>
            <a:r>
              <a:rPr lang="en-US" sz="1400" dirty="0" err="1"/>
              <a:t>Slouží</a:t>
            </a:r>
            <a:r>
              <a:rPr lang="en-US" sz="1400" dirty="0"/>
              <a:t> </a:t>
            </a:r>
            <a:r>
              <a:rPr lang="en-US" sz="1400" dirty="0" err="1"/>
              <a:t>jako</a:t>
            </a:r>
            <a:r>
              <a:rPr lang="en-US" sz="1400" dirty="0"/>
              <a:t> </a:t>
            </a:r>
            <a:r>
              <a:rPr lang="en-US" sz="1400" dirty="0" err="1"/>
              <a:t>vodítko</a:t>
            </a:r>
            <a:r>
              <a:rPr lang="en-US" sz="1400" dirty="0"/>
              <a:t> pro </a:t>
            </a:r>
            <a:r>
              <a:rPr lang="en-US" sz="1400" dirty="0" err="1"/>
              <a:t>naše</a:t>
            </a:r>
            <a:r>
              <a:rPr lang="en-US" sz="1400" dirty="0"/>
              <a:t> </a:t>
            </a:r>
            <a:r>
              <a:rPr lang="en-US" sz="1400" dirty="0" err="1"/>
              <a:t>každodenní</a:t>
            </a:r>
            <a:r>
              <a:rPr lang="en-US" sz="1400" dirty="0"/>
              <a:t> </a:t>
            </a:r>
            <a:r>
              <a:rPr lang="en-US" sz="1400" dirty="0" err="1"/>
              <a:t>činnosti</a:t>
            </a:r>
            <a:r>
              <a:rPr lang="en-US" sz="1400" dirty="0"/>
              <a:t> v </a:t>
            </a:r>
            <a:r>
              <a:rPr lang="en-US" sz="1400" dirty="0" err="1"/>
              <a:t>souladu</a:t>
            </a:r>
            <a:r>
              <a:rPr lang="en-US" sz="1400" dirty="0"/>
              <a:t> s </a:t>
            </a:r>
            <a:r>
              <a:rPr lang="en-US" sz="1400" dirty="0" err="1"/>
              <a:t>našimi</a:t>
            </a:r>
            <a:r>
              <a:rPr lang="en-US" sz="1400" dirty="0"/>
              <a:t> </a:t>
            </a:r>
            <a:r>
              <a:rPr lang="en-US" sz="1400" dirty="0" err="1"/>
              <a:t>hodnotami</a:t>
            </a:r>
            <a:r>
              <a:rPr lang="en-US" sz="1400" dirty="0"/>
              <a:t>.</a:t>
            </a:r>
            <a:r>
              <a:rPr lang="cs-CZ" sz="1400" dirty="0"/>
              <a:t> Naše firemní kultura se promítá do našich obchodních jednání. </a:t>
            </a:r>
            <a:r>
              <a:rPr lang="en-US" sz="1400" dirty="0" err="1"/>
              <a:t>Náš</a:t>
            </a:r>
            <a:r>
              <a:rPr lang="en-US" sz="1400" dirty="0"/>
              <a:t> </a:t>
            </a:r>
            <a:r>
              <a:rPr lang="en-US" sz="1400" dirty="0" err="1"/>
              <a:t>kodex</a:t>
            </a:r>
            <a:r>
              <a:rPr lang="en-US" sz="1400" dirty="0"/>
              <a:t> je </a:t>
            </a:r>
            <a:r>
              <a:rPr lang="en-US" sz="1400" dirty="0" err="1"/>
              <a:t>průvodcem</a:t>
            </a:r>
            <a:r>
              <a:rPr lang="en-US" sz="1400" dirty="0"/>
              <a:t> pro </a:t>
            </a:r>
            <a:r>
              <a:rPr lang="en-US" sz="1400" dirty="0" err="1"/>
              <a:t>zvládání</a:t>
            </a:r>
            <a:r>
              <a:rPr lang="en-US" sz="1400" dirty="0"/>
              <a:t> </a:t>
            </a:r>
            <a:r>
              <a:rPr lang="en-US" sz="1400" dirty="0" err="1"/>
              <a:t>rizik</a:t>
            </a:r>
            <a:r>
              <a:rPr lang="en-US" sz="1400" dirty="0"/>
              <a:t>, </a:t>
            </a:r>
            <a:r>
              <a:rPr lang="en-US" sz="1400" dirty="0" err="1"/>
              <a:t>kterým</a:t>
            </a:r>
            <a:r>
              <a:rPr lang="en-US" sz="1400" dirty="0"/>
              <a:t> </a:t>
            </a:r>
            <a:r>
              <a:rPr lang="en-US" sz="1400" dirty="0" err="1"/>
              <a:t>čelíme</a:t>
            </a:r>
            <a:r>
              <a:rPr lang="cs-CZ" sz="1400" dirty="0"/>
              <a:t>.</a:t>
            </a:r>
            <a:r>
              <a:rPr lang="en-US" sz="1400" dirty="0"/>
              <a:t> </a:t>
            </a:r>
            <a:r>
              <a:rPr lang="en-US" sz="1400" dirty="0" err="1"/>
              <a:t>Nemůže</a:t>
            </a:r>
            <a:r>
              <a:rPr lang="en-US" sz="1400" dirty="0"/>
              <a:t> </a:t>
            </a:r>
            <a:r>
              <a:rPr lang="en-US" sz="1400" dirty="0" err="1"/>
              <a:t>pokrýt</a:t>
            </a:r>
            <a:r>
              <a:rPr lang="en-US" sz="1400" dirty="0"/>
              <a:t> </a:t>
            </a:r>
            <a:r>
              <a:rPr lang="en-US" sz="1400" dirty="0" err="1"/>
              <a:t>všechny</a:t>
            </a:r>
            <a:r>
              <a:rPr lang="en-US" sz="1400" dirty="0"/>
              <a:t> </a:t>
            </a:r>
            <a:r>
              <a:rPr lang="en-US" sz="1400" dirty="0" err="1"/>
              <a:t>situace</a:t>
            </a:r>
            <a:r>
              <a:rPr lang="en-US" sz="1400" dirty="0"/>
              <a:t>, ale </a:t>
            </a:r>
            <a:r>
              <a:rPr lang="en-US" sz="1400" dirty="0" err="1"/>
              <a:t>pomáhá</a:t>
            </a:r>
            <a:r>
              <a:rPr lang="en-US" sz="1400" dirty="0"/>
              <a:t> </a:t>
            </a:r>
            <a:r>
              <a:rPr lang="en-US" sz="1400" dirty="0" err="1"/>
              <a:t>nám</a:t>
            </a:r>
            <a:r>
              <a:rPr lang="en-US" sz="1400" dirty="0"/>
              <a:t> </a:t>
            </a:r>
            <a:r>
              <a:rPr lang="en-US" sz="1400" dirty="0" err="1"/>
              <a:t>najít</a:t>
            </a:r>
            <a:r>
              <a:rPr lang="en-US" sz="1400" dirty="0"/>
              <a:t> </a:t>
            </a:r>
            <a:r>
              <a:rPr lang="en-US" sz="1400" dirty="0" err="1"/>
              <a:t>odpovědi</a:t>
            </a:r>
            <a:r>
              <a:rPr lang="en-US" sz="1400" dirty="0"/>
              <a:t> a </a:t>
            </a:r>
            <a:r>
              <a:rPr lang="en-US" sz="1400" dirty="0" err="1"/>
              <a:t>hlásit</a:t>
            </a:r>
            <a:r>
              <a:rPr lang="en-US" sz="1400" dirty="0"/>
              <a:t> </a:t>
            </a:r>
            <a:r>
              <a:rPr lang="en-US" sz="1400" dirty="0" err="1"/>
              <a:t>případné</a:t>
            </a:r>
            <a:r>
              <a:rPr lang="en-US" sz="1400" dirty="0"/>
              <a:t> </a:t>
            </a:r>
            <a:r>
              <a:rPr lang="cs-CZ" sz="1400" dirty="0"/>
              <a:t>pochybnosti</a:t>
            </a:r>
            <a:r>
              <a:rPr lang="en-US" sz="1400" dirty="0"/>
              <a:t>. </a:t>
            </a:r>
            <a:endParaRPr lang="cs-CZ" sz="1400" dirty="0"/>
          </a:p>
          <a:p>
            <a:pPr algn="just"/>
            <a:endParaRPr lang="cs-CZ" sz="1400" dirty="0"/>
          </a:p>
          <a:p>
            <a:pPr algn="just"/>
            <a:r>
              <a:rPr lang="en-US" sz="1400" dirty="0" err="1"/>
              <a:t>Třetí</a:t>
            </a:r>
            <a:r>
              <a:rPr lang="en-US" sz="1400" dirty="0"/>
              <a:t> </a:t>
            </a:r>
            <a:r>
              <a:rPr lang="en-US" sz="1400" dirty="0" err="1"/>
              <a:t>strany</a:t>
            </a:r>
            <a:r>
              <a:rPr lang="en-US" sz="1400" dirty="0"/>
              <a:t> </a:t>
            </a:r>
            <a:r>
              <a:rPr lang="en-US" sz="1400" dirty="0" err="1"/>
              <a:t>nemohou</a:t>
            </a:r>
            <a:r>
              <a:rPr lang="en-US" sz="1400" dirty="0"/>
              <a:t> z </a:t>
            </a:r>
            <a:r>
              <a:rPr lang="en-US" sz="1400" dirty="0" err="1"/>
              <a:t>našeho</a:t>
            </a:r>
            <a:r>
              <a:rPr lang="en-US" sz="1400" dirty="0"/>
              <a:t> </a:t>
            </a:r>
            <a:r>
              <a:rPr lang="en-US" sz="1400" dirty="0" err="1"/>
              <a:t>kodexu</a:t>
            </a:r>
            <a:r>
              <a:rPr lang="en-US" sz="1400" dirty="0"/>
              <a:t> </a:t>
            </a:r>
            <a:r>
              <a:rPr lang="en-US" sz="1400" dirty="0" err="1"/>
              <a:t>odvozovat</a:t>
            </a:r>
            <a:r>
              <a:rPr lang="en-US" sz="1400" dirty="0"/>
              <a:t> </a:t>
            </a:r>
            <a:r>
              <a:rPr lang="en-US" sz="1400" dirty="0" err="1"/>
              <a:t>žádná</a:t>
            </a:r>
            <a:r>
              <a:rPr lang="en-US" sz="1400" dirty="0"/>
              <a:t> </a:t>
            </a:r>
            <a:r>
              <a:rPr lang="en-US" sz="1400" dirty="0" err="1"/>
              <a:t>práva</a:t>
            </a:r>
            <a:r>
              <a:rPr lang="en-US" sz="1400" dirty="0"/>
              <a:t>. </a:t>
            </a:r>
            <a:endParaRPr lang="cs-CZ" sz="1400" dirty="0"/>
          </a:p>
          <a:p>
            <a:pPr algn="just"/>
            <a:endParaRPr lang="cs-CZ" sz="1400" dirty="0"/>
          </a:p>
          <a:p>
            <a:pPr algn="just"/>
            <a:r>
              <a:rPr lang="cs-CZ" sz="1400" b="1" dirty="0"/>
              <a:t>Náš cíl</a:t>
            </a:r>
          </a:p>
          <a:p>
            <a:pPr algn="just"/>
            <a:r>
              <a:rPr lang="cs-CZ" sz="1400" dirty="0"/>
              <a:t>S</a:t>
            </a:r>
            <a:r>
              <a:rPr lang="en-US" sz="1400" dirty="0" err="1"/>
              <a:t>nažíme</a:t>
            </a:r>
            <a:r>
              <a:rPr lang="cs-CZ" sz="1400" dirty="0"/>
              <a:t> se</a:t>
            </a:r>
            <a:r>
              <a:rPr lang="en-US" sz="1400" dirty="0"/>
              <a:t> </a:t>
            </a:r>
            <a:r>
              <a:rPr lang="en-US" sz="1400" dirty="0" err="1"/>
              <a:t>zajistit</a:t>
            </a:r>
            <a:r>
              <a:rPr lang="en-US" sz="1400" dirty="0"/>
              <a:t> </a:t>
            </a:r>
            <a:r>
              <a:rPr lang="cs-CZ" sz="1400" dirty="0"/>
              <a:t>prosperitu</a:t>
            </a:r>
            <a:r>
              <a:rPr lang="en-US" sz="1400" dirty="0"/>
              <a:t> </a:t>
            </a:r>
            <a:r>
              <a:rPr lang="en-US" sz="1400" dirty="0" err="1"/>
              <a:t>naší</a:t>
            </a:r>
            <a:r>
              <a:rPr lang="en-US" sz="1400" dirty="0"/>
              <a:t> </a:t>
            </a:r>
            <a:r>
              <a:rPr lang="en-US" sz="1400" dirty="0" err="1"/>
              <a:t>společnosti</a:t>
            </a:r>
            <a:r>
              <a:rPr lang="en-US" sz="1400" dirty="0"/>
              <a:t> </a:t>
            </a:r>
            <a:r>
              <a:rPr lang="en-US" sz="1400" dirty="0" err="1"/>
              <a:t>prostřednictvím</a:t>
            </a:r>
            <a:r>
              <a:rPr lang="en-US" sz="1400" dirty="0"/>
              <a:t> </a:t>
            </a:r>
            <a:r>
              <a:rPr lang="en-US" sz="1400" dirty="0" err="1"/>
              <a:t>jejího</a:t>
            </a:r>
            <a:r>
              <a:rPr lang="en-US" sz="1400" dirty="0"/>
              <a:t> </a:t>
            </a:r>
            <a:r>
              <a:rPr lang="en-US" sz="1400" dirty="0" err="1"/>
              <a:t>smysluplného</a:t>
            </a:r>
            <a:r>
              <a:rPr lang="en-US" sz="1400" dirty="0"/>
              <a:t> </a:t>
            </a:r>
            <a:r>
              <a:rPr lang="en-US" sz="1400" dirty="0" err="1"/>
              <a:t>rozvoje</a:t>
            </a:r>
            <a:r>
              <a:rPr lang="en-US" sz="1400" dirty="0"/>
              <a:t> a </a:t>
            </a:r>
            <a:r>
              <a:rPr lang="en-US" sz="1400" dirty="0" err="1"/>
              <a:t>zachování</a:t>
            </a:r>
            <a:r>
              <a:rPr lang="cs-CZ" sz="1400" dirty="0"/>
              <a:t>m</a:t>
            </a:r>
            <a:r>
              <a:rPr lang="en-US" sz="1400" dirty="0"/>
              <a:t> </a:t>
            </a:r>
            <a:r>
              <a:rPr lang="en-US" sz="1400" dirty="0" err="1"/>
              <a:t>její</a:t>
            </a:r>
            <a:r>
              <a:rPr lang="en-US" sz="1400" dirty="0"/>
              <a:t> </a:t>
            </a:r>
            <a:r>
              <a:rPr lang="en-US" sz="1400" dirty="0" err="1"/>
              <a:t>finanční</a:t>
            </a:r>
            <a:r>
              <a:rPr lang="en-US" sz="1400" dirty="0"/>
              <a:t> </a:t>
            </a:r>
            <a:r>
              <a:rPr lang="en-US" sz="1400" dirty="0" err="1"/>
              <a:t>nezávislosti</a:t>
            </a:r>
            <a:r>
              <a:rPr lang="en-US" sz="1400" dirty="0"/>
              <a:t>.</a:t>
            </a:r>
            <a:r>
              <a:rPr lang="cs-CZ" sz="1400" dirty="0"/>
              <a:t> </a:t>
            </a:r>
          </a:p>
          <a:p>
            <a:pPr algn="just"/>
            <a:endParaRPr lang="cs-CZ" sz="1400" b="1" dirty="0"/>
          </a:p>
          <a:p>
            <a:pPr algn="just"/>
            <a:r>
              <a:rPr lang="en-US" sz="1400" b="1" dirty="0" err="1"/>
              <a:t>Naše</a:t>
            </a:r>
            <a:r>
              <a:rPr lang="en-US" sz="1400" b="1" dirty="0"/>
              <a:t> </a:t>
            </a:r>
            <a:r>
              <a:rPr lang="en-US" sz="1400" b="1" dirty="0" err="1"/>
              <a:t>motivace</a:t>
            </a:r>
            <a:endParaRPr lang="cs-CZ" sz="1400" b="1" dirty="0"/>
          </a:p>
          <a:p>
            <a:pPr algn="just"/>
            <a:r>
              <a:rPr lang="cs-CZ" sz="1400" dirty="0"/>
              <a:t>Přejeme si</a:t>
            </a:r>
            <a:r>
              <a:rPr lang="en-US" sz="1400" dirty="0"/>
              <a:t>, aby </a:t>
            </a:r>
            <a:r>
              <a:rPr lang="en-US" sz="1400" dirty="0" err="1"/>
              <a:t>naše</a:t>
            </a:r>
            <a:r>
              <a:rPr lang="en-US" sz="1400" dirty="0"/>
              <a:t> </a:t>
            </a:r>
            <a:r>
              <a:rPr lang="en-US" sz="1400" dirty="0" err="1"/>
              <a:t>produkty</a:t>
            </a:r>
            <a:r>
              <a:rPr lang="en-US" sz="1400" dirty="0"/>
              <a:t> </a:t>
            </a:r>
            <a:r>
              <a:rPr lang="cs-CZ" sz="1400" dirty="0"/>
              <a:t>přinášely radost</a:t>
            </a:r>
            <a:r>
              <a:rPr lang="en-US" sz="1400" dirty="0"/>
              <a:t>, </a:t>
            </a:r>
            <a:r>
              <a:rPr lang="en-US" sz="1400" dirty="0" err="1"/>
              <a:t>zlepšovaly</a:t>
            </a:r>
            <a:r>
              <a:rPr lang="en-US" sz="1400" dirty="0"/>
              <a:t> </a:t>
            </a:r>
            <a:r>
              <a:rPr lang="en-US" sz="1400" dirty="0" err="1"/>
              <a:t>kvalitu</a:t>
            </a:r>
            <a:r>
              <a:rPr lang="en-US" sz="1400" dirty="0"/>
              <a:t> </a:t>
            </a:r>
            <a:r>
              <a:rPr lang="en-US" sz="1400" dirty="0" err="1"/>
              <a:t>života</a:t>
            </a:r>
            <a:r>
              <a:rPr lang="en-US" sz="1400" dirty="0"/>
              <a:t> a </a:t>
            </a:r>
            <a:r>
              <a:rPr lang="en-US" sz="1400" dirty="0" err="1"/>
              <a:t>pomáhaly</a:t>
            </a:r>
            <a:r>
              <a:rPr lang="en-US" sz="1400" dirty="0"/>
              <a:t> </a:t>
            </a:r>
            <a:r>
              <a:rPr lang="en-US" sz="1400" dirty="0" err="1"/>
              <a:t>šetřit</a:t>
            </a:r>
            <a:r>
              <a:rPr lang="en-US" sz="1400" dirty="0"/>
              <a:t> </a:t>
            </a:r>
            <a:r>
              <a:rPr lang="en-US" sz="1400" dirty="0" err="1"/>
              <a:t>přírodní</a:t>
            </a:r>
            <a:r>
              <a:rPr lang="en-US" sz="1400" dirty="0"/>
              <a:t> </a:t>
            </a:r>
            <a:r>
              <a:rPr lang="en-US" sz="1400" dirty="0" err="1"/>
              <a:t>zdroje</a:t>
            </a:r>
            <a:r>
              <a:rPr lang="en-US" sz="1400" dirty="0"/>
              <a:t>.</a:t>
            </a:r>
            <a:endParaRPr lang="cs-CZ" sz="1400" dirty="0"/>
          </a:p>
          <a:p>
            <a:pPr algn="just"/>
            <a:endParaRPr lang="cs-CZ" sz="1400" dirty="0"/>
          </a:p>
          <a:p>
            <a:pPr algn="just"/>
            <a:r>
              <a:rPr lang="en-US" sz="1400" b="1" dirty="0" err="1"/>
              <a:t>Žijeme</a:t>
            </a:r>
            <a:r>
              <a:rPr lang="en-US" sz="1400" b="1" dirty="0"/>
              <a:t> </a:t>
            </a:r>
            <a:r>
              <a:rPr lang="en-US" sz="1400" b="1" dirty="0" err="1"/>
              <a:t>podle</a:t>
            </a:r>
            <a:r>
              <a:rPr lang="en-US" sz="1400" b="1" dirty="0"/>
              <a:t> </a:t>
            </a:r>
            <a:r>
              <a:rPr lang="en-US" sz="1400" b="1" dirty="0" err="1"/>
              <a:t>našich</a:t>
            </a:r>
            <a:r>
              <a:rPr lang="en-US" sz="1400" b="1" dirty="0"/>
              <a:t> </a:t>
            </a:r>
            <a:r>
              <a:rPr lang="en-US" sz="1400" b="1" dirty="0" err="1"/>
              <a:t>hodnot</a:t>
            </a:r>
            <a:r>
              <a:rPr lang="en-US" sz="1400" b="1" dirty="0"/>
              <a:t> </a:t>
            </a:r>
            <a:endParaRPr lang="cs-CZ" sz="1400" b="1" dirty="0"/>
          </a:p>
          <a:p>
            <a:pPr algn="just"/>
            <a:r>
              <a:rPr lang="en-US" sz="1400" dirty="0" err="1"/>
              <a:t>Základem</a:t>
            </a:r>
            <a:r>
              <a:rPr lang="en-US" sz="1400" dirty="0"/>
              <a:t> </a:t>
            </a:r>
            <a:r>
              <a:rPr lang="en-US" sz="1400" dirty="0" err="1"/>
              <a:t>naší</a:t>
            </a:r>
            <a:r>
              <a:rPr lang="en-US" sz="1400" dirty="0"/>
              <a:t> </a:t>
            </a:r>
            <a:r>
              <a:rPr lang="en-US" sz="1400" dirty="0" err="1"/>
              <a:t>firemní</a:t>
            </a:r>
            <a:r>
              <a:rPr lang="en-US" sz="1400" dirty="0"/>
              <a:t> </a:t>
            </a:r>
            <a:r>
              <a:rPr lang="en-US" sz="1400" dirty="0" err="1"/>
              <a:t>kultury</a:t>
            </a:r>
            <a:r>
              <a:rPr lang="en-US" sz="1400" dirty="0"/>
              <a:t> je </a:t>
            </a:r>
            <a:r>
              <a:rPr lang="en-US" sz="1400" dirty="0" err="1"/>
              <a:t>jasný</a:t>
            </a:r>
            <a:r>
              <a:rPr lang="en-US" sz="1400" dirty="0"/>
              <a:t> </a:t>
            </a:r>
            <a:r>
              <a:rPr lang="en-US" sz="1400" dirty="0" err="1"/>
              <a:t>závazek</a:t>
            </a:r>
            <a:r>
              <a:rPr lang="en-US" sz="1400" dirty="0"/>
              <a:t> k </a:t>
            </a:r>
            <a:r>
              <a:rPr lang="en-US" sz="1400" dirty="0" err="1"/>
              <a:t>dodržování</a:t>
            </a:r>
            <a:r>
              <a:rPr lang="en-US" sz="1400" dirty="0"/>
              <a:t> </a:t>
            </a:r>
            <a:r>
              <a:rPr lang="en-US" sz="1400" dirty="0" err="1"/>
              <a:t>našich</a:t>
            </a:r>
            <a:r>
              <a:rPr lang="en-US" sz="1400" dirty="0"/>
              <a:t> </a:t>
            </a:r>
            <a:r>
              <a:rPr lang="en-US" sz="1400" dirty="0" err="1"/>
              <a:t>hodnot</a:t>
            </a:r>
            <a:r>
              <a:rPr lang="en-US" sz="1400" dirty="0"/>
              <a:t>, </a:t>
            </a:r>
            <a:r>
              <a:rPr lang="en-US" sz="1400" dirty="0" err="1"/>
              <a:t>odpovědnosti</a:t>
            </a:r>
            <a:r>
              <a:rPr lang="en-US" sz="1400" dirty="0"/>
              <a:t> a </a:t>
            </a:r>
            <a:r>
              <a:rPr lang="en-US" sz="1400" dirty="0" err="1"/>
              <a:t>především</a:t>
            </a:r>
            <a:r>
              <a:rPr lang="en-US" sz="1400" dirty="0"/>
              <a:t> </a:t>
            </a:r>
            <a:r>
              <a:rPr lang="en-US" sz="1400" dirty="0" err="1"/>
              <a:t>dodržování</a:t>
            </a:r>
            <a:r>
              <a:rPr lang="en-US" sz="1400" dirty="0"/>
              <a:t> </a:t>
            </a:r>
            <a:r>
              <a:rPr lang="en-US" sz="1400" dirty="0" err="1"/>
              <a:t>platných</a:t>
            </a:r>
            <a:r>
              <a:rPr lang="en-US" sz="1400" dirty="0"/>
              <a:t> </a:t>
            </a:r>
            <a:r>
              <a:rPr lang="en-US" sz="1400" dirty="0" err="1"/>
              <a:t>zákonů</a:t>
            </a:r>
            <a:r>
              <a:rPr lang="en-US" sz="1400" dirty="0"/>
              <a:t>. </a:t>
            </a:r>
            <a:r>
              <a:rPr lang="en-US" sz="1400" dirty="0" err="1"/>
              <a:t>Přijímáme</a:t>
            </a:r>
            <a:r>
              <a:rPr lang="en-US" sz="1400" dirty="0"/>
              <a:t> </a:t>
            </a:r>
            <a:r>
              <a:rPr lang="en-US" sz="1400" dirty="0" err="1"/>
              <a:t>odpovědná</a:t>
            </a:r>
            <a:r>
              <a:rPr lang="en-US" sz="1400" dirty="0"/>
              <a:t> </a:t>
            </a:r>
            <a:r>
              <a:rPr lang="en-US" sz="1400" dirty="0" err="1"/>
              <a:t>rozhodnutí</a:t>
            </a:r>
            <a:r>
              <a:rPr lang="en-US" sz="1400" dirty="0"/>
              <a:t> s </a:t>
            </a:r>
            <a:r>
              <a:rPr lang="en-US" sz="1400" dirty="0" err="1"/>
              <a:t>ohledem</a:t>
            </a:r>
            <a:r>
              <a:rPr lang="en-US" sz="1400" dirty="0"/>
              <a:t> </a:t>
            </a:r>
            <a:r>
              <a:rPr lang="en-US" sz="1400" dirty="0" err="1"/>
              <a:t>na</a:t>
            </a:r>
            <a:r>
              <a:rPr lang="en-US" sz="1400" dirty="0"/>
              <a:t> </a:t>
            </a:r>
            <a:r>
              <a:rPr lang="en-US" sz="1400" dirty="0" err="1"/>
              <a:t>dopady</a:t>
            </a:r>
            <a:r>
              <a:rPr lang="en-US" sz="1400" dirty="0"/>
              <a:t> </a:t>
            </a:r>
            <a:r>
              <a:rPr lang="en-US" sz="1400" dirty="0" err="1"/>
              <a:t>na</a:t>
            </a:r>
            <a:r>
              <a:rPr lang="en-US" sz="1400" dirty="0"/>
              <a:t> </a:t>
            </a:r>
            <a:r>
              <a:rPr lang="en-US" sz="1400" dirty="0" err="1"/>
              <a:t>společnost</a:t>
            </a:r>
            <a:r>
              <a:rPr lang="en-US" sz="1400" dirty="0"/>
              <a:t> a </a:t>
            </a:r>
            <a:r>
              <a:rPr lang="en-US" sz="1400" dirty="0" err="1"/>
              <a:t>životní</a:t>
            </a:r>
            <a:r>
              <a:rPr lang="en-US" sz="1400" dirty="0"/>
              <a:t> </a:t>
            </a:r>
            <a:r>
              <a:rPr lang="en-US" sz="1400" dirty="0" err="1"/>
              <a:t>prostředí</a:t>
            </a:r>
            <a:r>
              <a:rPr lang="en-US" sz="1400" dirty="0"/>
              <a:t>.</a:t>
            </a:r>
            <a:endParaRPr lang="cs-CZ" sz="1400" dirty="0"/>
          </a:p>
          <a:p>
            <a:pPr algn="just"/>
            <a:endParaRPr lang="cs-CZ" sz="1400" dirty="0"/>
          </a:p>
        </p:txBody>
      </p:sp>
    </p:spTree>
    <p:extLst>
      <p:ext uri="{BB962C8B-B14F-4D97-AF65-F5344CB8AC3E}">
        <p14:creationId xmlns:p14="http://schemas.microsoft.com/office/powerpoint/2010/main" val="260547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A9ACB-6492-F2C1-6F33-3DF3521E6F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BC1CC6-9CBD-130F-499A-45212DD1798C}"/>
              </a:ext>
            </a:extLst>
          </p:cNvPr>
          <p:cNvSpPr>
            <a:spLocks noGrp="1"/>
          </p:cNvSpPr>
          <p:nvPr>
            <p:ph type="title"/>
          </p:nvPr>
        </p:nvSpPr>
        <p:spPr/>
        <p:txBody>
          <a:bodyPr>
            <a:normAutofit/>
          </a:bodyPr>
          <a:lstStyle/>
          <a:p>
            <a:r>
              <a:rPr lang="cs-CZ" sz="2800" dirty="0"/>
              <a:t>Náš kodex chování</a:t>
            </a:r>
            <a:endParaRPr lang="en-US" sz="2800" dirty="0"/>
          </a:p>
        </p:txBody>
      </p:sp>
      <p:sp>
        <p:nvSpPr>
          <p:cNvPr id="5" name="TextBox 4">
            <a:extLst>
              <a:ext uri="{FF2B5EF4-FFF2-40B4-BE49-F238E27FC236}">
                <a16:creationId xmlns:a16="http://schemas.microsoft.com/office/drawing/2014/main" id="{991BCFB5-BE02-40B7-F9B4-F78F27F1F399}"/>
              </a:ext>
            </a:extLst>
          </p:cNvPr>
          <p:cNvSpPr txBox="1"/>
          <p:nvPr/>
        </p:nvSpPr>
        <p:spPr>
          <a:xfrm>
            <a:off x="641685" y="1447618"/>
            <a:ext cx="10870734" cy="4893647"/>
          </a:xfrm>
          <a:prstGeom prst="rect">
            <a:avLst/>
          </a:prstGeom>
          <a:noFill/>
        </p:spPr>
        <p:txBody>
          <a:bodyPr wrap="square">
            <a:spAutoFit/>
          </a:bodyPr>
          <a:lstStyle/>
          <a:p>
            <a:pPr algn="just"/>
            <a:r>
              <a:rPr lang="cs-CZ" sz="1600" b="1" dirty="0"/>
              <a:t>Naše hodnoty – na čem u nás stavíme</a:t>
            </a:r>
          </a:p>
          <a:p>
            <a:pPr algn="just"/>
            <a:endParaRPr lang="cs-CZ" sz="1600" b="1" dirty="0"/>
          </a:p>
          <a:p>
            <a:pPr algn="just"/>
            <a:r>
              <a:rPr lang="cs-CZ" sz="1400" b="1" dirty="0"/>
              <a:t>Produktivita a rozvoj</a:t>
            </a:r>
          </a:p>
          <a:p>
            <a:pPr algn="just"/>
            <a:r>
              <a:rPr lang="cs-CZ" sz="1400" dirty="0"/>
              <a:t>Zaměřujeme se na produktivitu a rozvoj naší společnosti. Klademe důraz na vzdělávání našich zaměstnanců. </a:t>
            </a:r>
          </a:p>
          <a:p>
            <a:pPr algn="just"/>
            <a:endParaRPr lang="cs-CZ" sz="1400" dirty="0"/>
          </a:p>
          <a:p>
            <a:pPr algn="just"/>
            <a:r>
              <a:rPr lang="cs-CZ" sz="1400" b="1" dirty="0"/>
              <a:t>Spravedlnost, úcta, respekt</a:t>
            </a:r>
          </a:p>
          <a:p>
            <a:pPr algn="just"/>
            <a:r>
              <a:rPr lang="cs-CZ" sz="1400" dirty="0"/>
              <a:t>S našimi kolegy a obchodními partnery jednáme spravedlivě, s úctou a s respektem. Toto považujeme za základní kámen našeho úspěchu.</a:t>
            </a:r>
          </a:p>
          <a:p>
            <a:pPr algn="just"/>
            <a:endParaRPr lang="cs-CZ" sz="1400" dirty="0"/>
          </a:p>
          <a:p>
            <a:pPr algn="just"/>
            <a:r>
              <a:rPr lang="cs-CZ" sz="1400" b="1" dirty="0"/>
              <a:t>Iniciativa a odhodlání</a:t>
            </a:r>
          </a:p>
          <a:p>
            <a:pPr algn="just"/>
            <a:r>
              <a:rPr lang="cs-CZ" sz="1400" dirty="0"/>
              <a:t>Výzvy, které jsou součástí našeho každodenního života, přijímáme s nadšením. Zaměřujeme se na zjednodušování a zefektivňování procesů a činností. </a:t>
            </a:r>
          </a:p>
          <a:p>
            <a:pPr algn="just"/>
            <a:endParaRPr lang="cs-CZ" sz="1400" dirty="0"/>
          </a:p>
          <a:p>
            <a:pPr algn="just"/>
            <a:r>
              <a:rPr lang="cs-CZ" sz="1400" b="1" dirty="0"/>
              <a:t>Rozmanitost, rovnost, inkluze</a:t>
            </a:r>
          </a:p>
          <a:p>
            <a:pPr algn="just"/>
            <a:r>
              <a:rPr lang="cs-CZ" sz="1400" dirty="0"/>
              <a:t>Jsme toho názoru, že rozmanitost nás obohacuje. Ceníme si ji a podporujeme ji. Stejně jako rozmanitost i rovnost a inkluzi považujeme za hlavní pilíře našeho úspěchu. </a:t>
            </a:r>
          </a:p>
          <a:p>
            <a:pPr algn="just"/>
            <a:endParaRPr lang="cs-CZ" sz="1400" dirty="0"/>
          </a:p>
          <a:p>
            <a:pPr algn="just"/>
            <a:r>
              <a:rPr lang="cs-CZ" sz="1400" b="1" dirty="0"/>
              <a:t>Spolehlivost, otevřenost a důvěra</a:t>
            </a:r>
          </a:p>
          <a:p>
            <a:pPr algn="just"/>
            <a:r>
              <a:rPr lang="cs-CZ" sz="1400" dirty="0"/>
              <a:t>Slibujeme pouze to, co můžeme splnit. Uznáváme závaznost dohod a respektujeme a dodržujeme zákony ve všech našich obchodních transakcích. Pracujeme a spolupracujeme v duchu důvěry a komunikujeme otevřeně. </a:t>
            </a:r>
          </a:p>
          <a:p>
            <a:pPr algn="just"/>
            <a:endParaRPr lang="cs-CZ" sz="1400" dirty="0"/>
          </a:p>
          <a:p>
            <a:pPr algn="just"/>
            <a:r>
              <a:rPr lang="cs-CZ" sz="1400" b="1" dirty="0"/>
              <a:t>Odpovědnost a udržitelnost</a:t>
            </a:r>
          </a:p>
          <a:p>
            <a:pPr algn="just"/>
            <a:r>
              <a:rPr lang="cs-CZ" sz="1400" dirty="0"/>
              <a:t>Jednáme</a:t>
            </a:r>
            <a:r>
              <a:rPr lang="cs-CZ" sz="1400" b="1" dirty="0"/>
              <a:t> </a:t>
            </a:r>
            <a:r>
              <a:rPr lang="cs-CZ" sz="1400" dirty="0"/>
              <a:t>obezřetně a odpovědně v zájmu společnosti a životního prostředí. </a:t>
            </a:r>
          </a:p>
        </p:txBody>
      </p:sp>
    </p:spTree>
    <p:extLst>
      <p:ext uri="{BB962C8B-B14F-4D97-AF65-F5344CB8AC3E}">
        <p14:creationId xmlns:p14="http://schemas.microsoft.com/office/powerpoint/2010/main" val="203608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F4B4-4086-349C-D7B7-3F10C06738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A928E9-85DC-5EF9-F9CF-3F4A2A420397}"/>
              </a:ext>
            </a:extLst>
          </p:cNvPr>
          <p:cNvSpPr>
            <a:spLocks noGrp="1"/>
          </p:cNvSpPr>
          <p:nvPr>
            <p:ph type="title"/>
          </p:nvPr>
        </p:nvSpPr>
        <p:spPr/>
        <p:txBody>
          <a:bodyPr>
            <a:normAutofit/>
          </a:bodyPr>
          <a:lstStyle/>
          <a:p>
            <a:r>
              <a:rPr lang="cs-CZ" sz="2800" dirty="0"/>
              <a:t>Náš kodex chování</a:t>
            </a:r>
            <a:endParaRPr lang="en-US" sz="2800" dirty="0"/>
          </a:p>
        </p:txBody>
      </p:sp>
      <p:sp>
        <p:nvSpPr>
          <p:cNvPr id="5" name="TextBox 4">
            <a:extLst>
              <a:ext uri="{FF2B5EF4-FFF2-40B4-BE49-F238E27FC236}">
                <a16:creationId xmlns:a16="http://schemas.microsoft.com/office/drawing/2014/main" id="{D696D4B8-86D9-7972-A4E3-5A75E7A2983B}"/>
              </a:ext>
            </a:extLst>
          </p:cNvPr>
          <p:cNvSpPr txBox="1"/>
          <p:nvPr/>
        </p:nvSpPr>
        <p:spPr>
          <a:xfrm>
            <a:off x="641685" y="1447618"/>
            <a:ext cx="10870734" cy="3970318"/>
          </a:xfrm>
          <a:prstGeom prst="rect">
            <a:avLst/>
          </a:prstGeom>
          <a:noFill/>
        </p:spPr>
        <p:txBody>
          <a:bodyPr wrap="square">
            <a:spAutoFit/>
          </a:bodyPr>
          <a:lstStyle/>
          <a:p>
            <a:pPr algn="just"/>
            <a:r>
              <a:rPr lang="en-US" sz="1400" dirty="0" err="1"/>
              <a:t>Při</a:t>
            </a:r>
            <a:r>
              <a:rPr lang="en-US" sz="1400" dirty="0"/>
              <a:t> </a:t>
            </a:r>
            <a:r>
              <a:rPr lang="en-US" sz="1400" dirty="0" err="1"/>
              <a:t>všech</a:t>
            </a:r>
            <a:r>
              <a:rPr lang="en-US" sz="1400" dirty="0"/>
              <a:t> </a:t>
            </a:r>
            <a:r>
              <a:rPr lang="en-US" sz="1400" dirty="0" err="1"/>
              <a:t>obchodních</a:t>
            </a:r>
            <a:r>
              <a:rPr lang="en-US" sz="1400" dirty="0"/>
              <a:t> </a:t>
            </a:r>
            <a:r>
              <a:rPr lang="en-US" sz="1400" dirty="0" err="1"/>
              <a:t>činnostech</a:t>
            </a:r>
            <a:r>
              <a:rPr lang="en-US" sz="1400" dirty="0"/>
              <a:t> se </a:t>
            </a:r>
            <a:r>
              <a:rPr lang="en-US" sz="1400" dirty="0" err="1"/>
              <a:t>vždy</a:t>
            </a:r>
            <a:r>
              <a:rPr lang="en-US" sz="1400" dirty="0"/>
              <a:t> </a:t>
            </a:r>
            <a:r>
              <a:rPr lang="en-US" sz="1400" dirty="0" err="1"/>
              <a:t>řídíme</a:t>
            </a:r>
            <a:r>
              <a:rPr lang="en-US" sz="1400" dirty="0"/>
              <a:t> </a:t>
            </a:r>
            <a:r>
              <a:rPr lang="en-US" sz="1400" dirty="0" err="1"/>
              <a:t>platnými</a:t>
            </a:r>
            <a:r>
              <a:rPr lang="en-US" sz="1400" dirty="0"/>
              <a:t> </a:t>
            </a:r>
            <a:r>
              <a:rPr lang="en-US" sz="1400" dirty="0" err="1"/>
              <a:t>zákony</a:t>
            </a:r>
            <a:r>
              <a:rPr lang="en-US" sz="1400" dirty="0"/>
              <a:t>. </a:t>
            </a:r>
            <a:r>
              <a:rPr lang="en-US" sz="1400" dirty="0" err="1"/>
              <a:t>Neuvádíme</a:t>
            </a:r>
            <a:r>
              <a:rPr lang="en-US" sz="1400" dirty="0"/>
              <a:t> v </a:t>
            </a:r>
            <a:r>
              <a:rPr lang="en-US" sz="1400" dirty="0" err="1"/>
              <a:t>omyl</a:t>
            </a:r>
            <a:r>
              <a:rPr lang="en-US" sz="1400" dirty="0"/>
              <a:t> </a:t>
            </a:r>
            <a:r>
              <a:rPr lang="en-US" sz="1400" dirty="0" err="1"/>
              <a:t>zákazníky</a:t>
            </a:r>
            <a:r>
              <a:rPr lang="en-US" sz="1400" dirty="0"/>
              <a:t>, </a:t>
            </a:r>
            <a:r>
              <a:rPr lang="en-US" sz="1400" dirty="0" err="1"/>
              <a:t>státní</a:t>
            </a:r>
            <a:r>
              <a:rPr lang="en-US" sz="1400" dirty="0"/>
              <a:t> </a:t>
            </a:r>
            <a:r>
              <a:rPr lang="en-US" sz="1400" dirty="0" err="1"/>
              <a:t>orgány</a:t>
            </a:r>
            <a:r>
              <a:rPr lang="en-US" sz="1400" dirty="0"/>
              <a:t> ani </a:t>
            </a:r>
            <a:r>
              <a:rPr lang="en-US" sz="1400" dirty="0" err="1"/>
              <a:t>veřejnost</a:t>
            </a:r>
            <a:r>
              <a:rPr lang="en-US" sz="1400" dirty="0"/>
              <a:t> a </a:t>
            </a:r>
            <a:r>
              <a:rPr lang="en-US" sz="1400" dirty="0" err="1"/>
              <a:t>nepodílíme</a:t>
            </a:r>
            <a:r>
              <a:rPr lang="en-US" sz="1400" dirty="0"/>
              <a:t> se </a:t>
            </a:r>
            <a:r>
              <a:rPr lang="en-US" sz="1400" dirty="0" err="1"/>
              <a:t>na</a:t>
            </a:r>
            <a:r>
              <a:rPr lang="en-US" sz="1400" dirty="0"/>
              <a:t> </a:t>
            </a:r>
            <a:r>
              <a:rPr lang="en-US" sz="1400" dirty="0" err="1"/>
              <a:t>podvodech</a:t>
            </a:r>
            <a:r>
              <a:rPr lang="en-US" sz="1400" dirty="0"/>
              <a:t> </a:t>
            </a:r>
            <a:r>
              <a:rPr lang="en-US" sz="1400" dirty="0" err="1"/>
              <a:t>třetích</a:t>
            </a:r>
            <a:r>
              <a:rPr lang="en-US" sz="1400" dirty="0"/>
              <a:t> </a:t>
            </a:r>
            <a:r>
              <a:rPr lang="en-US" sz="1400" dirty="0" err="1"/>
              <a:t>stran</a:t>
            </a:r>
            <a:r>
              <a:rPr lang="en-US" sz="1400" dirty="0"/>
              <a:t>. </a:t>
            </a:r>
            <a:r>
              <a:rPr lang="en-US" sz="1400" dirty="0" err="1"/>
              <a:t>Vždy</a:t>
            </a:r>
            <a:r>
              <a:rPr lang="en-US" sz="1400" dirty="0"/>
              <a:t> </a:t>
            </a:r>
            <a:r>
              <a:rPr lang="en-US" sz="1400" dirty="0" err="1"/>
              <a:t>dodržujeme</a:t>
            </a:r>
            <a:r>
              <a:rPr lang="en-US" sz="1400" dirty="0"/>
              <a:t> </a:t>
            </a:r>
            <a:r>
              <a:rPr lang="en-US" sz="1400" dirty="0" err="1"/>
              <a:t>princip</a:t>
            </a:r>
            <a:r>
              <a:rPr lang="en-US" sz="1400" dirty="0"/>
              <a:t> legality</a:t>
            </a:r>
            <a:endParaRPr lang="cs-CZ" sz="1400" dirty="0"/>
          </a:p>
          <a:p>
            <a:pPr algn="just"/>
            <a:endParaRPr lang="cs-CZ" sz="1400" dirty="0"/>
          </a:p>
          <a:p>
            <a:pPr algn="just"/>
            <a:r>
              <a:rPr lang="en-US" sz="1400" dirty="0" err="1"/>
              <a:t>Snažíme</a:t>
            </a:r>
            <a:r>
              <a:rPr lang="en-US" sz="1400" dirty="0"/>
              <a:t> se </a:t>
            </a:r>
            <a:r>
              <a:rPr lang="en-US" sz="1400" dirty="0" err="1"/>
              <a:t>poučit</a:t>
            </a:r>
            <a:r>
              <a:rPr lang="en-US" sz="1400" dirty="0"/>
              <a:t> z </a:t>
            </a:r>
            <a:r>
              <a:rPr lang="en-US" sz="1400" dirty="0" err="1"/>
              <a:t>chyb</a:t>
            </a:r>
            <a:r>
              <a:rPr lang="en-US" sz="1400" dirty="0"/>
              <a:t>, </a:t>
            </a:r>
            <a:r>
              <a:rPr lang="en-US" sz="1400" dirty="0" err="1"/>
              <a:t>považujeme</a:t>
            </a:r>
            <a:r>
              <a:rPr lang="en-US" sz="1400" dirty="0"/>
              <a:t> je za </a:t>
            </a:r>
            <a:r>
              <a:rPr lang="en-US" sz="1400" dirty="0" err="1"/>
              <a:t>součást</a:t>
            </a:r>
            <a:r>
              <a:rPr lang="en-US" sz="1400" dirty="0"/>
              <a:t> </a:t>
            </a:r>
            <a:r>
              <a:rPr lang="en-US" sz="1400" dirty="0" err="1"/>
              <a:t>naší</a:t>
            </a:r>
            <a:r>
              <a:rPr lang="en-US" sz="1400" dirty="0"/>
              <a:t> </a:t>
            </a:r>
            <a:r>
              <a:rPr lang="en-US" sz="1400" dirty="0" err="1"/>
              <a:t>komunikační</a:t>
            </a:r>
            <a:r>
              <a:rPr lang="en-US" sz="1400" dirty="0"/>
              <a:t> </a:t>
            </a:r>
            <a:r>
              <a:rPr lang="en-US" sz="1400" dirty="0" err="1"/>
              <a:t>kultury</a:t>
            </a:r>
            <a:r>
              <a:rPr lang="en-US" sz="1400" dirty="0"/>
              <a:t> a </a:t>
            </a:r>
            <a:r>
              <a:rPr lang="en-US" sz="1400" dirty="0" err="1"/>
              <a:t>otevřeně</a:t>
            </a:r>
            <a:r>
              <a:rPr lang="en-US" sz="1400" dirty="0"/>
              <a:t> </a:t>
            </a:r>
            <a:r>
              <a:rPr lang="en-US" sz="1400" dirty="0" err="1"/>
              <a:t>na</a:t>
            </a:r>
            <a:r>
              <a:rPr lang="en-US" sz="1400" dirty="0"/>
              <a:t> </a:t>
            </a:r>
            <a:r>
              <a:rPr lang="en-US" sz="1400" dirty="0" err="1"/>
              <a:t>ně</a:t>
            </a:r>
            <a:r>
              <a:rPr lang="en-US" sz="1400" dirty="0"/>
              <a:t> </a:t>
            </a:r>
            <a:r>
              <a:rPr lang="en-US" sz="1400" dirty="0" err="1"/>
              <a:t>poukazujeme</a:t>
            </a:r>
            <a:r>
              <a:rPr lang="cs-CZ" sz="1400" dirty="0"/>
              <a:t>.</a:t>
            </a:r>
          </a:p>
          <a:p>
            <a:pPr algn="just"/>
            <a:endParaRPr lang="cs-CZ" sz="1400" dirty="0"/>
          </a:p>
          <a:p>
            <a:pPr algn="just"/>
            <a:r>
              <a:rPr lang="cs-CZ" sz="1400" dirty="0"/>
              <a:t>Pokud si nejsme jisti požadavky na dodržování předpisů a jejich dopadem na naši každodenní práci, obrátíme se na své nadřízené, personální oddělení nebo vedení společnosti, než podnikneme jakékoli kroky.</a:t>
            </a:r>
          </a:p>
          <a:p>
            <a:pPr algn="just"/>
            <a:endParaRPr lang="cs-CZ" sz="1400" dirty="0"/>
          </a:p>
          <a:p>
            <a:pPr algn="just"/>
            <a:r>
              <a:rPr lang="cs-CZ" sz="1400" dirty="0"/>
              <a:t>Jakékoli porušení platných zákonů, našeho kodexu nebo jiných interních předpisů může mít za následek disciplinární opatření. Může se například jednat o ukončení pracovního poměru, zadržení bonusů a zodpovědnost porušovatelů za případné škody.</a:t>
            </a:r>
          </a:p>
          <a:p>
            <a:pPr algn="just"/>
            <a:endParaRPr lang="cs-CZ" sz="1400" dirty="0"/>
          </a:p>
          <a:p>
            <a:pPr algn="just"/>
            <a:r>
              <a:rPr lang="cs-CZ" sz="1400" dirty="0"/>
              <a:t>Nadřízení zajišťují, aby nedocházelo k porušování platných zákonů nebo interních předpisů, kterému bylo možné zabránit nebo jehož dopadu bylo možné předejít pomocí vhodných kontrolních mechanismů. Je důležité, aby vedoucí pracovníci byli pro své spolupracovníky vzorem, informovali je o pravidlech našeho kodexu, diskutovali s nimi o těchto pravidlech a byli k dispozici pro otázky nebo poradenství ohledně zásad našeho kodexu nebo jiných interních předpisů.</a:t>
            </a:r>
          </a:p>
          <a:p>
            <a:pPr algn="just"/>
            <a:endParaRPr lang="cs-CZ" sz="1400" dirty="0"/>
          </a:p>
          <a:p>
            <a:pPr algn="just"/>
            <a:r>
              <a:rPr lang="cs-CZ" sz="1400" dirty="0"/>
              <a:t>Nenásledujeme pokyny nadřízených, které jsou protiprávní. Řešíme nezákonné chování nebo jednání, které se nám nezdá legální.</a:t>
            </a:r>
          </a:p>
          <a:p>
            <a:pPr algn="just"/>
            <a:endParaRPr lang="cs-CZ" sz="1400" dirty="0"/>
          </a:p>
        </p:txBody>
      </p:sp>
    </p:spTree>
    <p:extLst>
      <p:ext uri="{BB962C8B-B14F-4D97-AF65-F5344CB8AC3E}">
        <p14:creationId xmlns:p14="http://schemas.microsoft.com/office/powerpoint/2010/main" val="2111911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2DDFD-7A59-1FDC-7C5C-02C08B3454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9D9DF2-9958-9AAE-FB91-85260193023E}"/>
              </a:ext>
            </a:extLst>
          </p:cNvPr>
          <p:cNvSpPr>
            <a:spLocks noGrp="1"/>
          </p:cNvSpPr>
          <p:nvPr>
            <p:ph type="title"/>
          </p:nvPr>
        </p:nvSpPr>
        <p:spPr/>
        <p:txBody>
          <a:bodyPr>
            <a:normAutofit/>
          </a:bodyPr>
          <a:lstStyle/>
          <a:p>
            <a:r>
              <a:rPr lang="cs-CZ" sz="2800" dirty="0"/>
              <a:t>Dbáme na bezpečné a pozitivní pracovní prostředí</a:t>
            </a:r>
            <a:endParaRPr lang="en-US" sz="2800" dirty="0"/>
          </a:p>
        </p:txBody>
      </p:sp>
      <p:sp>
        <p:nvSpPr>
          <p:cNvPr id="5" name="TextBox 4">
            <a:extLst>
              <a:ext uri="{FF2B5EF4-FFF2-40B4-BE49-F238E27FC236}">
                <a16:creationId xmlns:a16="http://schemas.microsoft.com/office/drawing/2014/main" id="{40A15691-4E47-807C-1852-4B75096D82E4}"/>
              </a:ext>
            </a:extLst>
          </p:cNvPr>
          <p:cNvSpPr txBox="1"/>
          <p:nvPr/>
        </p:nvSpPr>
        <p:spPr>
          <a:xfrm>
            <a:off x="641685" y="1447618"/>
            <a:ext cx="10870734" cy="4401205"/>
          </a:xfrm>
          <a:prstGeom prst="rect">
            <a:avLst/>
          </a:prstGeom>
          <a:noFill/>
        </p:spPr>
        <p:txBody>
          <a:bodyPr wrap="square">
            <a:spAutoFit/>
          </a:bodyPr>
          <a:lstStyle/>
          <a:p>
            <a:pPr algn="just"/>
            <a:r>
              <a:rPr lang="cs-CZ" sz="1400" b="1" dirty="0"/>
              <a:t>2</a:t>
            </a:r>
          </a:p>
          <a:p>
            <a:pPr algn="just"/>
            <a:endParaRPr lang="cs-CZ" sz="1400" dirty="0"/>
          </a:p>
          <a:p>
            <a:pPr algn="just"/>
            <a:r>
              <a:rPr lang="cs-CZ" sz="1400" b="1" dirty="0"/>
              <a:t>Dbáme na bezpečné a pozitivní pracovní prostředí</a:t>
            </a:r>
          </a:p>
          <a:p>
            <a:pPr algn="just"/>
            <a:endParaRPr lang="cs-CZ" sz="1400" b="1" dirty="0"/>
          </a:p>
          <a:p>
            <a:pPr algn="just"/>
            <a:r>
              <a:rPr lang="cs-CZ" sz="1400" dirty="0"/>
              <a:t>Abychom zajistili zdravé pracovní podmínky, dodržujeme národní normy bezpečnosti a hygieny na pracovišti a plníme požadavky na bezpečnost a ochranu zdraví při práci.</a:t>
            </a:r>
          </a:p>
          <a:p>
            <a:pPr algn="just"/>
            <a:endParaRPr lang="cs-CZ" sz="1400" dirty="0"/>
          </a:p>
          <a:p>
            <a:pPr algn="just"/>
            <a:r>
              <a:rPr lang="cs-CZ" sz="1400" dirty="0"/>
              <a:t>Bezpečnost je základem všeho, co děláme. Zajišťujeme bezpečné pracovní prostředí pro všechny. Dbáme na bezpečnost jeden druhého. O bezpečnosti mluvíme otevřeně. Nedbalost v oblasti bezpečnosti netolerujeme.</a:t>
            </a:r>
          </a:p>
          <a:p>
            <a:pPr algn="just"/>
            <a:endParaRPr lang="cs-CZ" sz="1400" dirty="0"/>
          </a:p>
          <a:p>
            <a:pPr algn="just"/>
            <a:r>
              <a:rPr lang="cs-CZ" sz="1400" b="1" dirty="0"/>
              <a:t>Respektující pracovní prostředí </a:t>
            </a:r>
          </a:p>
          <a:p>
            <a:pPr algn="just"/>
            <a:r>
              <a:rPr lang="cs-CZ" sz="1400" dirty="0"/>
              <a:t>Chováme se profesionálně, na základě důstojnosti, vzájemného respektu a důvěry. Netolerujeme žádnou formu sexuálního obtěžování, obtěžování v jakékoli jiné formě ani šikanování spolupracovníků, smluvních pracovníků nebo uchazečů o zaměstnání.</a:t>
            </a:r>
          </a:p>
          <a:p>
            <a:pPr algn="just"/>
            <a:endParaRPr lang="cs-CZ" sz="1400" dirty="0"/>
          </a:p>
          <a:p>
            <a:pPr algn="just"/>
            <a:r>
              <a:rPr lang="cs-CZ" sz="1400" dirty="0"/>
              <a:t>Stejně tak netolerujeme žádnou formu diskriminace, která je nezákonným zacházením na základě rasy, pohlaví, genderové identity, sexuální orientace, věku, národního nebo etnického původu, barvy pleti, sociálního původu, náboženského vyznání a přesvědčení, rodinného stavu, rodičovství a rodinné situace, fyzických a duševních schopností, zdravotního stavu, politické nebo odborové příslušnosti nebo jakékoli jiné charakteristiky chráněné platnými zákony.</a:t>
            </a:r>
          </a:p>
          <a:p>
            <a:pPr algn="just"/>
            <a:endParaRPr lang="cs-CZ" sz="1400" dirty="0"/>
          </a:p>
          <a:p>
            <a:pPr algn="just"/>
            <a:r>
              <a:rPr lang="cs-CZ" sz="1400" dirty="0"/>
              <a:t>Je důležité, aby se všichni zaměstnanci cítili bezpečně a chráněni a aby takové incidenty byly okamžitě nahlášeny a náležitě řešeny.</a:t>
            </a:r>
          </a:p>
        </p:txBody>
      </p:sp>
    </p:spTree>
    <p:extLst>
      <p:ext uri="{BB962C8B-B14F-4D97-AF65-F5344CB8AC3E}">
        <p14:creationId xmlns:p14="http://schemas.microsoft.com/office/powerpoint/2010/main" val="2287191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CE19C-FE87-3196-1C25-13348EFEA8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37494C1-12DA-3AF3-397E-C8145EED995B}"/>
              </a:ext>
            </a:extLst>
          </p:cNvPr>
          <p:cNvSpPr>
            <a:spLocks noGrp="1"/>
          </p:cNvSpPr>
          <p:nvPr>
            <p:ph type="title"/>
          </p:nvPr>
        </p:nvSpPr>
        <p:spPr/>
        <p:txBody>
          <a:bodyPr>
            <a:normAutofit/>
          </a:bodyPr>
          <a:lstStyle/>
          <a:p>
            <a:r>
              <a:rPr lang="cs-CZ" sz="2800" dirty="0"/>
              <a:t>Dbáme na bezpečné a pozitivní pracovní prostředí</a:t>
            </a:r>
            <a:endParaRPr lang="en-US" sz="2800" dirty="0"/>
          </a:p>
        </p:txBody>
      </p:sp>
      <p:sp>
        <p:nvSpPr>
          <p:cNvPr id="5" name="TextBox 4">
            <a:extLst>
              <a:ext uri="{FF2B5EF4-FFF2-40B4-BE49-F238E27FC236}">
                <a16:creationId xmlns:a16="http://schemas.microsoft.com/office/drawing/2014/main" id="{F0EF880C-2A7B-E938-E775-7D465C0A7838}"/>
              </a:ext>
            </a:extLst>
          </p:cNvPr>
          <p:cNvSpPr txBox="1"/>
          <p:nvPr/>
        </p:nvSpPr>
        <p:spPr>
          <a:xfrm>
            <a:off x="641685" y="1447618"/>
            <a:ext cx="11000586" cy="4955203"/>
          </a:xfrm>
          <a:prstGeom prst="rect">
            <a:avLst/>
          </a:prstGeom>
          <a:noFill/>
        </p:spPr>
        <p:txBody>
          <a:bodyPr wrap="square">
            <a:spAutoFit/>
          </a:bodyPr>
          <a:lstStyle/>
          <a:p>
            <a:pPr algn="just"/>
            <a:endParaRPr lang="cs-CZ" sz="1400" dirty="0"/>
          </a:p>
          <a:p>
            <a:pPr algn="just"/>
            <a:r>
              <a:rPr lang="cs-CZ" sz="1400" dirty="0"/>
              <a:t>Uvědomujeme si, že rozmanitost našeho pracovního kolektivu patří k našim přednostem. Rozmanitost vítáme a snažíme se udržovat kulturu rovnosti a inkluze, kde je každý zaměstnanec oceňován za své znalosti, dovednosti, zkušenosti a kulturu. Podporujeme spravedlivé pracovní podmínky po celém světě a očekáváme rovné příležitosti pro všechny zaměstnance. Kromě toho se zavazujeme zajistit, aby se všichni zaměstnanci cítili vítáni a začleněni bez ohledu na jakékoli rozdíly. </a:t>
            </a:r>
          </a:p>
          <a:p>
            <a:pPr algn="just"/>
            <a:endParaRPr lang="cs-CZ" sz="1400" dirty="0"/>
          </a:p>
          <a:p>
            <a:pPr algn="just"/>
            <a:r>
              <a:rPr lang="cs-CZ" sz="1400" b="1" dirty="0"/>
              <a:t>Lidská práva a sociální odpovědnost</a:t>
            </a:r>
          </a:p>
          <a:p>
            <a:pPr algn="just"/>
            <a:r>
              <a:rPr lang="cs-CZ" sz="1400" dirty="0"/>
              <a:t>Dbáme na bezpečné a pozitivní pracovní prostředí. Respektujeme a chráníme lidská práva v souladu se základními mezinárodními rámci pro lidská práva. Bereme naše sociální odpovědnosti vážně a dodržujeme platné úmluvy Mezinárodní organizace práce (ILO).</a:t>
            </a:r>
          </a:p>
          <a:p>
            <a:pPr algn="just"/>
            <a:endParaRPr lang="cs-CZ" sz="1400" dirty="0"/>
          </a:p>
          <a:p>
            <a:pPr algn="just"/>
            <a:r>
              <a:rPr lang="cs-CZ" sz="1400" dirty="0"/>
              <a:t>V tomto ohledu se zejména držíme následujících zásad: </a:t>
            </a:r>
          </a:p>
          <a:p>
            <a:pPr algn="just"/>
            <a:endParaRPr lang="cs-CZ" sz="1400" dirty="0"/>
          </a:p>
          <a:p>
            <a:pPr marL="285750" lvl="1" indent="-285750" algn="just">
              <a:buFont typeface="Wingdings" panose="05000000000000000000" pitchFamily="2" charset="2"/>
              <a:buChar char="Ø"/>
            </a:pPr>
            <a:r>
              <a:rPr lang="en-US" sz="1400" b="1" dirty="0" err="1"/>
              <a:t>Lidská</a:t>
            </a:r>
            <a:r>
              <a:rPr lang="en-US" sz="1400" b="1" dirty="0"/>
              <a:t> </a:t>
            </a:r>
            <a:r>
              <a:rPr lang="en-US" sz="1400" b="1" dirty="0" err="1"/>
              <a:t>práva</a:t>
            </a:r>
            <a:r>
              <a:rPr lang="en-US" sz="1400" b="1" dirty="0"/>
              <a:t> </a:t>
            </a:r>
            <a:r>
              <a:rPr lang="en-US" sz="1400" dirty="0"/>
              <a:t>– </a:t>
            </a:r>
            <a:r>
              <a:rPr lang="en-US" sz="1400" dirty="0" err="1"/>
              <a:t>aktivní</a:t>
            </a:r>
            <a:r>
              <a:rPr lang="en-US" sz="1400" dirty="0"/>
              <a:t> </a:t>
            </a:r>
            <a:r>
              <a:rPr lang="en-US" sz="1400" dirty="0" err="1"/>
              <a:t>ochrana</a:t>
            </a:r>
            <a:r>
              <a:rPr lang="en-US" sz="1400" dirty="0"/>
              <a:t> a </a:t>
            </a:r>
            <a:r>
              <a:rPr lang="en-US" sz="1400" dirty="0" err="1"/>
              <a:t>respektování</a:t>
            </a:r>
            <a:r>
              <a:rPr lang="en-US" sz="1400" dirty="0"/>
              <a:t> </a:t>
            </a:r>
            <a:r>
              <a:rPr lang="en-US" sz="1400" dirty="0" err="1"/>
              <a:t>mezinárodně</a:t>
            </a:r>
            <a:r>
              <a:rPr lang="en-US" sz="1400" dirty="0"/>
              <a:t> </a:t>
            </a:r>
            <a:r>
              <a:rPr lang="en-US" sz="1400" dirty="0" err="1"/>
              <a:t>uznávaných</a:t>
            </a:r>
            <a:r>
              <a:rPr lang="en-US" sz="1400" dirty="0"/>
              <a:t> </a:t>
            </a:r>
            <a:r>
              <a:rPr lang="en-US" sz="1400" dirty="0" err="1"/>
              <a:t>práv</a:t>
            </a:r>
            <a:r>
              <a:rPr lang="en-US" sz="1400" dirty="0"/>
              <a:t>, </a:t>
            </a:r>
            <a:r>
              <a:rPr lang="en-US" sz="1400" dirty="0" err="1"/>
              <a:t>včetně</a:t>
            </a:r>
            <a:r>
              <a:rPr lang="en-US" sz="1400" dirty="0"/>
              <a:t> </a:t>
            </a:r>
            <a:r>
              <a:rPr lang="en-US" sz="1400" dirty="0" err="1"/>
              <a:t>práv</a:t>
            </a:r>
            <a:r>
              <a:rPr lang="en-US" sz="1400" dirty="0"/>
              <a:t> </a:t>
            </a:r>
            <a:r>
              <a:rPr lang="en-US" sz="1400" dirty="0" err="1"/>
              <a:t>místních</a:t>
            </a:r>
            <a:r>
              <a:rPr lang="en-US" sz="1400" dirty="0"/>
              <a:t> </a:t>
            </a:r>
            <a:r>
              <a:rPr lang="en-US" sz="1400" dirty="0" err="1"/>
              <a:t>komunit</a:t>
            </a:r>
            <a:r>
              <a:rPr lang="en-US" sz="1400" dirty="0"/>
              <a:t>.</a:t>
            </a:r>
          </a:p>
          <a:p>
            <a:pPr marL="285750" lvl="1" indent="-285750" algn="just">
              <a:buFont typeface="Wingdings" panose="05000000000000000000" pitchFamily="2" charset="2"/>
              <a:buChar char="Ø"/>
            </a:pPr>
            <a:endParaRPr lang="cs-CZ" sz="1400" dirty="0"/>
          </a:p>
          <a:p>
            <a:pPr marL="285750" lvl="1" indent="-285750" algn="just">
              <a:buFont typeface="Wingdings" panose="05000000000000000000" pitchFamily="2" charset="2"/>
              <a:buChar char="Ø"/>
            </a:pPr>
            <a:r>
              <a:rPr lang="en-US" sz="1400" b="1" dirty="0" err="1"/>
              <a:t>Zákaz</a:t>
            </a:r>
            <a:r>
              <a:rPr lang="en-US" sz="1400" b="1" dirty="0"/>
              <a:t> </a:t>
            </a:r>
            <a:r>
              <a:rPr lang="en-US" sz="1400" b="1" dirty="0" err="1"/>
              <a:t>dětské</a:t>
            </a:r>
            <a:r>
              <a:rPr lang="en-US" sz="1400" b="1" dirty="0"/>
              <a:t> </a:t>
            </a:r>
            <a:r>
              <a:rPr lang="en-US" sz="1400" b="1" dirty="0" err="1"/>
              <a:t>práce</a:t>
            </a:r>
            <a:r>
              <a:rPr lang="en-US" sz="1400" b="1" dirty="0"/>
              <a:t> </a:t>
            </a:r>
            <a:r>
              <a:rPr lang="en-US" sz="1400" dirty="0"/>
              <a:t>– </a:t>
            </a:r>
            <a:r>
              <a:rPr lang="en-US" sz="1400" dirty="0" err="1"/>
              <a:t>zaměstnávání</a:t>
            </a:r>
            <a:r>
              <a:rPr lang="en-US" sz="1400" dirty="0"/>
              <a:t> </a:t>
            </a:r>
            <a:r>
              <a:rPr lang="en-US" sz="1400" dirty="0" err="1"/>
              <a:t>pouze</a:t>
            </a:r>
            <a:r>
              <a:rPr lang="en-US" sz="1400" dirty="0"/>
              <a:t> </a:t>
            </a:r>
            <a:r>
              <a:rPr lang="en-US" sz="1400" dirty="0" err="1"/>
              <a:t>osob</a:t>
            </a:r>
            <a:r>
              <a:rPr lang="en-US" sz="1400" dirty="0"/>
              <a:t> </a:t>
            </a:r>
            <a:r>
              <a:rPr lang="en-US" sz="1400" dirty="0" err="1"/>
              <a:t>splňujících</a:t>
            </a:r>
            <a:r>
              <a:rPr lang="en-US" sz="1400" dirty="0"/>
              <a:t> </a:t>
            </a:r>
            <a:r>
              <a:rPr lang="en-US" sz="1400" dirty="0" err="1"/>
              <a:t>minimální</a:t>
            </a:r>
            <a:r>
              <a:rPr lang="en-US" sz="1400" dirty="0"/>
              <a:t> </a:t>
            </a:r>
            <a:r>
              <a:rPr lang="en-US" sz="1400" dirty="0" err="1"/>
              <a:t>věkovou</a:t>
            </a:r>
            <a:r>
              <a:rPr lang="en-US" sz="1400" dirty="0"/>
              <a:t> </a:t>
            </a:r>
            <a:r>
              <a:rPr lang="en-US" sz="1400" dirty="0" err="1"/>
              <a:t>hranici</a:t>
            </a:r>
            <a:r>
              <a:rPr lang="en-US" sz="1400" dirty="0"/>
              <a:t> </a:t>
            </a:r>
            <a:r>
              <a:rPr lang="en-US" sz="1400" dirty="0" err="1"/>
              <a:t>dle</a:t>
            </a:r>
            <a:r>
              <a:rPr lang="en-US" sz="1400" dirty="0"/>
              <a:t> </a:t>
            </a:r>
            <a:r>
              <a:rPr lang="en-US" sz="1400" dirty="0" err="1"/>
              <a:t>právních</a:t>
            </a:r>
            <a:r>
              <a:rPr lang="en-US" sz="1400" dirty="0"/>
              <a:t> </a:t>
            </a:r>
            <a:r>
              <a:rPr lang="en-US" sz="1400" dirty="0" err="1"/>
              <a:t>předpisů</a:t>
            </a:r>
            <a:r>
              <a:rPr lang="en-US" sz="1400" dirty="0"/>
              <a:t>; </a:t>
            </a:r>
            <a:r>
              <a:rPr lang="en-US" sz="1400" dirty="0" err="1"/>
              <a:t>dodržování</a:t>
            </a:r>
            <a:r>
              <a:rPr lang="en-US" sz="1400" dirty="0"/>
              <a:t> </a:t>
            </a:r>
            <a:r>
              <a:rPr lang="en-US" sz="1400" dirty="0" err="1"/>
              <a:t>úmluv</a:t>
            </a:r>
            <a:r>
              <a:rPr lang="en-US" sz="1400" dirty="0"/>
              <a:t> MOP č. 138 a 182.</a:t>
            </a:r>
          </a:p>
          <a:p>
            <a:pPr marL="285750" lvl="1" indent="-285750" algn="just">
              <a:buFont typeface="Wingdings" panose="05000000000000000000" pitchFamily="2" charset="2"/>
              <a:buChar char="Ø"/>
            </a:pPr>
            <a:endParaRPr lang="cs-CZ" sz="1400" dirty="0"/>
          </a:p>
          <a:p>
            <a:pPr marL="285750" lvl="1" indent="-285750" algn="just">
              <a:buFont typeface="Wingdings" panose="05000000000000000000" pitchFamily="2" charset="2"/>
              <a:buChar char="Ø"/>
            </a:pPr>
            <a:r>
              <a:rPr lang="en-US" sz="1400" b="1" dirty="0" err="1"/>
              <a:t>Zákaz</a:t>
            </a:r>
            <a:r>
              <a:rPr lang="en-US" sz="1400" b="1" dirty="0"/>
              <a:t> </a:t>
            </a:r>
            <a:r>
              <a:rPr lang="en-US" sz="1400" b="1" dirty="0" err="1"/>
              <a:t>nucené</a:t>
            </a:r>
            <a:r>
              <a:rPr lang="en-US" sz="1400" b="1" dirty="0"/>
              <a:t> </a:t>
            </a:r>
            <a:r>
              <a:rPr lang="en-US" sz="1400" b="1" dirty="0" err="1"/>
              <a:t>práce</a:t>
            </a:r>
            <a:r>
              <a:rPr lang="en-US" sz="1400" b="1" dirty="0"/>
              <a:t> </a:t>
            </a:r>
            <a:r>
              <a:rPr lang="en-US" sz="1400" dirty="0"/>
              <a:t>– </a:t>
            </a:r>
            <a:r>
              <a:rPr lang="en-US" sz="1400" dirty="0" err="1"/>
              <a:t>odmítnutí</a:t>
            </a:r>
            <a:r>
              <a:rPr lang="en-US" sz="1400" dirty="0"/>
              <a:t> </a:t>
            </a:r>
            <a:r>
              <a:rPr lang="en-US" sz="1400" dirty="0" err="1"/>
              <a:t>jakékoli</a:t>
            </a:r>
            <a:r>
              <a:rPr lang="en-US" sz="1400" dirty="0"/>
              <a:t> </a:t>
            </a:r>
            <a:r>
              <a:rPr lang="en-US" sz="1400" dirty="0" err="1"/>
              <a:t>formy</a:t>
            </a:r>
            <a:r>
              <a:rPr lang="en-US" sz="1400" dirty="0"/>
              <a:t> </a:t>
            </a:r>
            <a:r>
              <a:rPr lang="en-US" sz="1400" dirty="0" err="1"/>
              <a:t>otroctví</a:t>
            </a:r>
            <a:r>
              <a:rPr lang="en-US" sz="1400" dirty="0"/>
              <a:t>, </a:t>
            </a:r>
            <a:r>
              <a:rPr lang="en-US" sz="1400" dirty="0" err="1"/>
              <a:t>obchodování</a:t>
            </a:r>
            <a:r>
              <a:rPr lang="en-US" sz="1400" dirty="0"/>
              <a:t> s </a:t>
            </a:r>
            <a:r>
              <a:rPr lang="en-US" sz="1400" dirty="0" err="1"/>
              <a:t>lidmi</a:t>
            </a:r>
            <a:r>
              <a:rPr lang="en-US" sz="1400" dirty="0"/>
              <a:t> </a:t>
            </a:r>
            <a:r>
              <a:rPr lang="en-US" sz="1400" dirty="0" err="1"/>
              <a:t>či</a:t>
            </a:r>
            <a:r>
              <a:rPr lang="en-US" sz="1400" dirty="0"/>
              <a:t> </a:t>
            </a:r>
            <a:r>
              <a:rPr lang="en-US" sz="1400" dirty="0" err="1"/>
              <a:t>povinné</a:t>
            </a:r>
            <a:r>
              <a:rPr lang="en-US" sz="1400" dirty="0"/>
              <a:t> </a:t>
            </a:r>
            <a:r>
              <a:rPr lang="en-US" sz="1400" dirty="0" err="1"/>
              <a:t>práce</a:t>
            </a:r>
            <a:r>
              <a:rPr lang="en-US" sz="1400" dirty="0"/>
              <a:t>.</a:t>
            </a:r>
          </a:p>
          <a:p>
            <a:pPr marL="285750" lvl="1" indent="-285750" algn="just">
              <a:buFont typeface="Wingdings" panose="05000000000000000000" pitchFamily="2" charset="2"/>
              <a:buChar char="Ø"/>
            </a:pPr>
            <a:endParaRPr lang="cs-CZ" sz="1400" dirty="0"/>
          </a:p>
          <a:p>
            <a:pPr marL="285750" lvl="1" indent="-285750" algn="just">
              <a:buFont typeface="Wingdings" panose="05000000000000000000" pitchFamily="2" charset="2"/>
              <a:buChar char="Ø"/>
            </a:pPr>
            <a:r>
              <a:rPr lang="en-US" sz="1400" b="1" dirty="0"/>
              <a:t>Svoboda </a:t>
            </a:r>
            <a:r>
              <a:rPr lang="en-US" sz="1400" b="1" dirty="0" err="1"/>
              <a:t>sdružování</a:t>
            </a:r>
            <a:r>
              <a:rPr lang="en-US" sz="1400" b="1" dirty="0"/>
              <a:t> </a:t>
            </a:r>
            <a:r>
              <a:rPr lang="en-US" sz="1400" dirty="0"/>
              <a:t>– </a:t>
            </a:r>
            <a:r>
              <a:rPr lang="en-US" sz="1400" dirty="0" err="1"/>
              <a:t>respektování</a:t>
            </a:r>
            <a:r>
              <a:rPr lang="en-US" sz="1400" dirty="0"/>
              <a:t> </a:t>
            </a:r>
            <a:r>
              <a:rPr lang="en-US" sz="1400" dirty="0" err="1"/>
              <a:t>práva</a:t>
            </a:r>
            <a:r>
              <a:rPr lang="en-US" sz="1400" dirty="0"/>
              <a:t> </a:t>
            </a:r>
            <a:r>
              <a:rPr lang="en-US" sz="1400" dirty="0" err="1"/>
              <a:t>zaměstnanců</a:t>
            </a:r>
            <a:r>
              <a:rPr lang="en-US" sz="1400" dirty="0"/>
              <a:t> </a:t>
            </a:r>
            <a:r>
              <a:rPr lang="en-US" sz="1400" dirty="0" err="1"/>
              <a:t>zakládat</a:t>
            </a:r>
            <a:r>
              <a:rPr lang="en-US" sz="1400" dirty="0"/>
              <a:t> </a:t>
            </a:r>
            <a:r>
              <a:rPr lang="en-US" sz="1400" dirty="0" err="1"/>
              <a:t>odbory</a:t>
            </a:r>
            <a:r>
              <a:rPr lang="en-US" sz="1400" dirty="0"/>
              <a:t>, </a:t>
            </a:r>
            <a:r>
              <a:rPr lang="en-US" sz="1400" dirty="0" err="1"/>
              <a:t>kolektivně</a:t>
            </a:r>
            <a:r>
              <a:rPr lang="en-US" sz="1400" dirty="0"/>
              <a:t> </a:t>
            </a:r>
            <a:r>
              <a:rPr lang="en-US" sz="1400" dirty="0" err="1"/>
              <a:t>vyjednávat</a:t>
            </a:r>
            <a:r>
              <a:rPr lang="en-US" sz="1400" dirty="0"/>
              <a:t> a </a:t>
            </a:r>
            <a:r>
              <a:rPr lang="en-US" sz="1400" dirty="0" err="1"/>
              <a:t>stávkovat</a:t>
            </a:r>
            <a:r>
              <a:rPr lang="en-US" sz="1400" dirty="0"/>
              <a:t>.</a:t>
            </a:r>
          </a:p>
          <a:p>
            <a:pPr marL="285750" lvl="1" indent="-285750" algn="just">
              <a:buFont typeface="Wingdings" panose="05000000000000000000" pitchFamily="2" charset="2"/>
              <a:buChar char="Ø"/>
            </a:pPr>
            <a:endParaRPr lang="cs-CZ" sz="1400" dirty="0"/>
          </a:p>
          <a:p>
            <a:pPr marL="285750" lvl="1" indent="-285750" algn="just">
              <a:buFont typeface="Wingdings" panose="05000000000000000000" pitchFamily="2" charset="2"/>
              <a:buChar char="Ø"/>
            </a:pPr>
            <a:r>
              <a:rPr lang="en-US" sz="1400" b="1" dirty="0" err="1"/>
              <a:t>Rovné</a:t>
            </a:r>
            <a:r>
              <a:rPr lang="en-US" sz="1400" b="1" dirty="0"/>
              <a:t> </a:t>
            </a:r>
            <a:r>
              <a:rPr lang="en-US" sz="1400" b="1" dirty="0" err="1"/>
              <a:t>příležitosti</a:t>
            </a:r>
            <a:r>
              <a:rPr lang="en-US" sz="1400" b="1" dirty="0"/>
              <a:t> </a:t>
            </a:r>
            <a:r>
              <a:rPr lang="en-US" sz="1400" dirty="0"/>
              <a:t>– </a:t>
            </a:r>
            <a:r>
              <a:rPr lang="en-US" sz="1400" dirty="0" err="1"/>
              <a:t>zákaz</a:t>
            </a:r>
            <a:r>
              <a:rPr lang="en-US" sz="1400" dirty="0"/>
              <a:t> </a:t>
            </a:r>
            <a:r>
              <a:rPr lang="en-US" sz="1400" dirty="0" err="1"/>
              <a:t>diskriminace</a:t>
            </a:r>
            <a:r>
              <a:rPr lang="en-US" sz="1400" dirty="0"/>
              <a:t> </a:t>
            </a:r>
            <a:r>
              <a:rPr lang="en-US" sz="1400" dirty="0" err="1"/>
              <a:t>na</a:t>
            </a:r>
            <a:r>
              <a:rPr lang="en-US" sz="1400" dirty="0"/>
              <a:t> </a:t>
            </a:r>
            <a:r>
              <a:rPr lang="en-US" sz="1400" dirty="0" err="1"/>
              <a:t>základě</a:t>
            </a:r>
            <a:r>
              <a:rPr lang="en-US" sz="1400" dirty="0"/>
              <a:t> </a:t>
            </a:r>
            <a:r>
              <a:rPr lang="en-US" sz="1400" dirty="0" err="1"/>
              <a:t>pohlaví</a:t>
            </a:r>
            <a:r>
              <a:rPr lang="en-US" sz="1400" dirty="0"/>
              <a:t>, </a:t>
            </a:r>
            <a:r>
              <a:rPr lang="en-US" sz="1400" dirty="0" err="1"/>
              <a:t>věku</a:t>
            </a:r>
            <a:r>
              <a:rPr lang="en-US" sz="1400" dirty="0"/>
              <a:t>, </a:t>
            </a:r>
            <a:r>
              <a:rPr lang="en-US" sz="1400" dirty="0" err="1"/>
              <a:t>původu</a:t>
            </a:r>
            <a:r>
              <a:rPr lang="en-US" sz="1400" dirty="0"/>
              <a:t>, </a:t>
            </a:r>
            <a:r>
              <a:rPr lang="en-US" sz="1400" dirty="0" err="1"/>
              <a:t>víry</a:t>
            </a:r>
            <a:r>
              <a:rPr lang="en-US" sz="1400" dirty="0"/>
              <a:t> </a:t>
            </a:r>
            <a:r>
              <a:rPr lang="en-US" sz="1400" dirty="0" err="1"/>
              <a:t>či</a:t>
            </a:r>
            <a:r>
              <a:rPr lang="en-US" sz="1400" dirty="0"/>
              <a:t> </a:t>
            </a:r>
            <a:r>
              <a:rPr lang="en-US" sz="1400" dirty="0" err="1"/>
              <a:t>jiných</a:t>
            </a:r>
            <a:r>
              <a:rPr lang="en-US" sz="1400" dirty="0"/>
              <a:t> </a:t>
            </a:r>
            <a:r>
              <a:rPr lang="en-US" sz="1400" dirty="0" err="1"/>
              <a:t>charakteristik</a:t>
            </a:r>
            <a:r>
              <a:rPr lang="en-US" sz="1400" dirty="0"/>
              <a:t>; </a:t>
            </a:r>
            <a:r>
              <a:rPr lang="en-US" sz="1400" dirty="0" err="1"/>
              <a:t>zásada</a:t>
            </a:r>
            <a:r>
              <a:rPr lang="en-US" sz="1400" dirty="0"/>
              <a:t> </a:t>
            </a:r>
            <a:r>
              <a:rPr lang="en-US" sz="1400" dirty="0" err="1"/>
              <a:t>stejné</a:t>
            </a:r>
            <a:r>
              <a:rPr lang="en-US" sz="1400" dirty="0"/>
              <a:t> </a:t>
            </a:r>
            <a:r>
              <a:rPr lang="en-US" sz="1400" dirty="0" err="1"/>
              <a:t>odměny</a:t>
            </a:r>
            <a:r>
              <a:rPr lang="en-US" sz="1400" dirty="0"/>
              <a:t> za </a:t>
            </a:r>
            <a:r>
              <a:rPr lang="en-US" sz="1400" dirty="0" err="1"/>
              <a:t>práci</a:t>
            </a:r>
            <a:r>
              <a:rPr lang="en-US" sz="1400" dirty="0"/>
              <a:t> </a:t>
            </a:r>
            <a:r>
              <a:rPr lang="en-US" sz="1400" dirty="0" err="1"/>
              <a:t>stejné</a:t>
            </a:r>
            <a:r>
              <a:rPr lang="en-US" sz="1400" dirty="0"/>
              <a:t> </a:t>
            </a:r>
            <a:r>
              <a:rPr lang="en-US" sz="1400" dirty="0" err="1"/>
              <a:t>hodnoty</a:t>
            </a:r>
            <a:r>
              <a:rPr lang="en-US" sz="1400" dirty="0"/>
              <a:t>.</a:t>
            </a:r>
          </a:p>
          <a:p>
            <a:pPr lvl="1" indent="-285750" algn="just">
              <a:buFont typeface="Arial" panose="020B0604020202020204" pitchFamily="34" charset="0"/>
              <a:buChar char="•"/>
            </a:pPr>
            <a:endParaRPr lang="cs-CZ" sz="800" b="1" dirty="0"/>
          </a:p>
        </p:txBody>
      </p:sp>
    </p:spTree>
    <p:extLst>
      <p:ext uri="{BB962C8B-B14F-4D97-AF65-F5344CB8AC3E}">
        <p14:creationId xmlns:p14="http://schemas.microsoft.com/office/powerpoint/2010/main" val="176929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8FE69-994A-7DE3-35C5-7C185863C2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79535A-42E7-4A90-B043-7DE79CACA951}"/>
              </a:ext>
            </a:extLst>
          </p:cNvPr>
          <p:cNvSpPr>
            <a:spLocks noGrp="1"/>
          </p:cNvSpPr>
          <p:nvPr>
            <p:ph type="title"/>
          </p:nvPr>
        </p:nvSpPr>
        <p:spPr/>
        <p:txBody>
          <a:bodyPr>
            <a:normAutofit/>
          </a:bodyPr>
          <a:lstStyle/>
          <a:p>
            <a:r>
              <a:rPr lang="cs-CZ" sz="2800" dirty="0"/>
              <a:t>Dbáme na bezpečné a pozitivní pracovní prostředí</a:t>
            </a:r>
            <a:endParaRPr lang="en-US" sz="2800" dirty="0"/>
          </a:p>
        </p:txBody>
      </p:sp>
      <p:sp>
        <p:nvSpPr>
          <p:cNvPr id="5" name="TextBox 4">
            <a:extLst>
              <a:ext uri="{FF2B5EF4-FFF2-40B4-BE49-F238E27FC236}">
                <a16:creationId xmlns:a16="http://schemas.microsoft.com/office/drawing/2014/main" id="{AE1D3698-AF0F-90B0-AE51-329BFB4B5773}"/>
              </a:ext>
            </a:extLst>
          </p:cNvPr>
          <p:cNvSpPr txBox="1"/>
          <p:nvPr/>
        </p:nvSpPr>
        <p:spPr>
          <a:xfrm>
            <a:off x="641685" y="1447618"/>
            <a:ext cx="10870734" cy="4401205"/>
          </a:xfrm>
          <a:prstGeom prst="rect">
            <a:avLst/>
          </a:prstGeom>
          <a:noFill/>
        </p:spPr>
        <p:txBody>
          <a:bodyPr wrap="square">
            <a:spAutoFit/>
          </a:bodyPr>
          <a:lstStyle/>
          <a:p>
            <a:pPr marL="285750" lvl="1" indent="-285750" algn="just">
              <a:buFont typeface="Wingdings" panose="05000000000000000000" pitchFamily="2" charset="2"/>
              <a:buChar char="Ø"/>
            </a:pPr>
            <a:r>
              <a:rPr lang="en-US" sz="1400" b="1" dirty="0" err="1"/>
              <a:t>Spravedlivé</a:t>
            </a:r>
            <a:r>
              <a:rPr lang="en-US" sz="1400" b="1" dirty="0"/>
              <a:t> </a:t>
            </a:r>
            <a:r>
              <a:rPr lang="en-US" sz="1400" b="1" dirty="0" err="1"/>
              <a:t>pracovní</a:t>
            </a:r>
            <a:r>
              <a:rPr lang="en-US" sz="1400" b="1" dirty="0"/>
              <a:t> </a:t>
            </a:r>
            <a:r>
              <a:rPr lang="en-US" sz="1400" b="1" dirty="0" err="1"/>
              <a:t>podmínky</a:t>
            </a:r>
            <a:r>
              <a:rPr lang="en-US" sz="1400" b="1" dirty="0"/>
              <a:t> </a:t>
            </a:r>
            <a:r>
              <a:rPr lang="en-US" sz="1400" dirty="0"/>
              <a:t>– </a:t>
            </a:r>
            <a:r>
              <a:rPr lang="en-US" sz="1400" dirty="0" err="1"/>
              <a:t>zajištění</a:t>
            </a:r>
            <a:r>
              <a:rPr lang="en-US" sz="1400" dirty="0"/>
              <a:t> </a:t>
            </a:r>
            <a:r>
              <a:rPr lang="en-US" sz="1400" dirty="0" err="1"/>
              <a:t>férového</a:t>
            </a:r>
            <a:r>
              <a:rPr lang="en-US" sz="1400" dirty="0"/>
              <a:t> </a:t>
            </a:r>
            <a:r>
              <a:rPr lang="en-US" sz="1400" dirty="0" err="1"/>
              <a:t>odměňování</a:t>
            </a:r>
            <a:r>
              <a:rPr lang="en-US" sz="1400" dirty="0"/>
              <a:t>, </a:t>
            </a:r>
            <a:r>
              <a:rPr lang="en-US" sz="1400" dirty="0" err="1"/>
              <a:t>sociálních</a:t>
            </a:r>
            <a:r>
              <a:rPr lang="en-US" sz="1400" dirty="0"/>
              <a:t> </a:t>
            </a:r>
            <a:r>
              <a:rPr lang="en-US" sz="1400" dirty="0" err="1"/>
              <a:t>dávek</a:t>
            </a:r>
            <a:r>
              <a:rPr lang="en-US" sz="1400" dirty="0"/>
              <a:t>, </a:t>
            </a:r>
            <a:r>
              <a:rPr lang="en-US" sz="1400" dirty="0" err="1"/>
              <a:t>dodržování</a:t>
            </a:r>
            <a:r>
              <a:rPr lang="en-US" sz="1400" dirty="0"/>
              <a:t> </a:t>
            </a:r>
            <a:r>
              <a:rPr lang="en-US" sz="1400" dirty="0" err="1"/>
              <a:t>minimální</a:t>
            </a:r>
            <a:r>
              <a:rPr lang="en-US" sz="1400" dirty="0"/>
              <a:t> </a:t>
            </a:r>
            <a:r>
              <a:rPr lang="en-US" sz="1400" dirty="0" err="1"/>
              <a:t>mzdy</a:t>
            </a:r>
            <a:r>
              <a:rPr lang="en-US" sz="1400" dirty="0"/>
              <a:t>, </a:t>
            </a:r>
            <a:r>
              <a:rPr lang="en-US" sz="1400" dirty="0" err="1"/>
              <a:t>pracovní</a:t>
            </a:r>
            <a:r>
              <a:rPr lang="en-US" sz="1400" dirty="0"/>
              <a:t> </a:t>
            </a:r>
            <a:r>
              <a:rPr lang="en-US" sz="1400" dirty="0" err="1"/>
              <a:t>doby</a:t>
            </a:r>
            <a:r>
              <a:rPr lang="cs-CZ" sz="1400" dirty="0"/>
              <a:t>, přestávek v práci</a:t>
            </a:r>
            <a:r>
              <a:rPr lang="en-US" sz="1400" dirty="0"/>
              <a:t> a </a:t>
            </a:r>
            <a:r>
              <a:rPr lang="en-US" sz="1400" dirty="0" err="1"/>
              <a:t>dovolené</a:t>
            </a:r>
            <a:r>
              <a:rPr lang="en-US" sz="1400" dirty="0"/>
              <a:t>.</a:t>
            </a:r>
          </a:p>
          <a:p>
            <a:pPr marL="285750" lvl="1" indent="-285750" algn="just">
              <a:buFont typeface="Wingdings" panose="05000000000000000000" pitchFamily="2" charset="2"/>
              <a:buChar char="Ø"/>
            </a:pPr>
            <a:endParaRPr lang="cs-CZ" sz="1400" dirty="0"/>
          </a:p>
          <a:p>
            <a:pPr marL="285750" lvl="1" indent="-285750" algn="just">
              <a:buFont typeface="Wingdings" panose="05000000000000000000" pitchFamily="2" charset="2"/>
              <a:buChar char="Ø"/>
            </a:pPr>
            <a:r>
              <a:rPr lang="en-US" sz="1400" b="1" dirty="0" err="1"/>
              <a:t>Bezpečnost</a:t>
            </a:r>
            <a:r>
              <a:rPr lang="en-US" sz="1400" b="1" dirty="0"/>
              <a:t> a </a:t>
            </a:r>
            <a:r>
              <a:rPr lang="en-US" sz="1400" b="1" dirty="0" err="1"/>
              <a:t>ochrana</a:t>
            </a:r>
            <a:r>
              <a:rPr lang="en-US" sz="1400" b="1" dirty="0"/>
              <a:t> </a:t>
            </a:r>
            <a:r>
              <a:rPr lang="en-US" sz="1400" b="1" dirty="0" err="1"/>
              <a:t>zdraví</a:t>
            </a:r>
            <a:r>
              <a:rPr lang="en-US" sz="1400" b="1" dirty="0"/>
              <a:t> </a:t>
            </a:r>
            <a:r>
              <a:rPr lang="en-US" sz="1400" dirty="0"/>
              <a:t>– </a:t>
            </a:r>
            <a:r>
              <a:rPr lang="en-US" sz="1400" dirty="0" err="1"/>
              <a:t>dodržování</a:t>
            </a:r>
            <a:r>
              <a:rPr lang="en-US" sz="1400" dirty="0"/>
              <a:t> </a:t>
            </a:r>
            <a:r>
              <a:rPr lang="en-US" sz="1400" dirty="0" err="1"/>
              <a:t>norem</a:t>
            </a:r>
            <a:r>
              <a:rPr lang="en-US" sz="1400" dirty="0"/>
              <a:t> BOZP, </a:t>
            </a:r>
            <a:r>
              <a:rPr lang="en-US" sz="1400" dirty="0" err="1"/>
              <a:t>zavádění</a:t>
            </a:r>
            <a:r>
              <a:rPr lang="en-US" sz="1400" dirty="0"/>
              <a:t> </a:t>
            </a:r>
            <a:r>
              <a:rPr lang="en-US" sz="1400" dirty="0" err="1"/>
              <a:t>systémů</a:t>
            </a:r>
            <a:r>
              <a:rPr lang="en-US" sz="1400" dirty="0"/>
              <a:t> </a:t>
            </a:r>
            <a:r>
              <a:rPr lang="en-US" sz="1400" dirty="0" err="1"/>
              <a:t>řízení</a:t>
            </a:r>
            <a:r>
              <a:rPr lang="en-US" sz="1400" dirty="0"/>
              <a:t> </a:t>
            </a:r>
            <a:r>
              <a:rPr lang="en-US" sz="1400" dirty="0" err="1"/>
              <a:t>bezpečnosti</a:t>
            </a:r>
            <a:r>
              <a:rPr lang="en-US" sz="1400" dirty="0"/>
              <a:t> (</a:t>
            </a:r>
            <a:r>
              <a:rPr lang="en-US" sz="1400" dirty="0" err="1"/>
              <a:t>např</a:t>
            </a:r>
            <a:r>
              <a:rPr lang="en-US" sz="1400" dirty="0"/>
              <a:t>. ISO 45001).</a:t>
            </a:r>
          </a:p>
          <a:p>
            <a:pPr marL="285750" lvl="1" indent="-285750" algn="just">
              <a:buFont typeface="Wingdings" panose="05000000000000000000" pitchFamily="2" charset="2"/>
              <a:buChar char="Ø"/>
            </a:pPr>
            <a:endParaRPr lang="cs-CZ" sz="1400" dirty="0"/>
          </a:p>
          <a:p>
            <a:pPr marL="285750" lvl="1" indent="-285750" algn="just">
              <a:buFont typeface="Wingdings" panose="05000000000000000000" pitchFamily="2" charset="2"/>
              <a:buChar char="Ø"/>
            </a:pPr>
            <a:r>
              <a:rPr lang="en-US" sz="1400" b="1" dirty="0" err="1"/>
              <a:t>Ochrana</a:t>
            </a:r>
            <a:r>
              <a:rPr lang="en-US" sz="1400" b="1" dirty="0"/>
              <a:t> </a:t>
            </a:r>
            <a:r>
              <a:rPr lang="en-US" sz="1400" b="1" dirty="0" err="1"/>
              <a:t>před</a:t>
            </a:r>
            <a:r>
              <a:rPr lang="en-US" sz="1400" b="1" dirty="0"/>
              <a:t> </a:t>
            </a:r>
            <a:r>
              <a:rPr lang="en-US" sz="1400" b="1" dirty="0" err="1"/>
              <a:t>nuceným</a:t>
            </a:r>
            <a:r>
              <a:rPr lang="en-US" sz="1400" b="1" dirty="0"/>
              <a:t> </a:t>
            </a:r>
            <a:r>
              <a:rPr lang="en-US" sz="1400" b="1" dirty="0" err="1"/>
              <a:t>vystěhováním</a:t>
            </a:r>
            <a:r>
              <a:rPr lang="en-US" sz="1400" b="1" dirty="0"/>
              <a:t> </a:t>
            </a:r>
            <a:r>
              <a:rPr lang="en-US" sz="1400" dirty="0"/>
              <a:t>– </a:t>
            </a:r>
            <a:r>
              <a:rPr lang="en-US" sz="1400" dirty="0" err="1"/>
              <a:t>zákaz</a:t>
            </a:r>
            <a:r>
              <a:rPr lang="en-US" sz="1400" dirty="0"/>
              <a:t> </a:t>
            </a:r>
            <a:r>
              <a:rPr lang="en-US" sz="1400" dirty="0" err="1"/>
              <a:t>protiprávního</a:t>
            </a:r>
            <a:r>
              <a:rPr lang="en-US" sz="1400" dirty="0"/>
              <a:t> </a:t>
            </a:r>
            <a:r>
              <a:rPr lang="en-US" sz="1400" dirty="0" err="1"/>
              <a:t>zabírání</a:t>
            </a:r>
            <a:r>
              <a:rPr lang="en-US" sz="1400" dirty="0"/>
              <a:t> </a:t>
            </a:r>
            <a:r>
              <a:rPr lang="en-US" sz="1400" dirty="0" err="1"/>
              <a:t>půdy</a:t>
            </a:r>
            <a:r>
              <a:rPr lang="en-US" sz="1400" dirty="0"/>
              <a:t>, </a:t>
            </a:r>
            <a:r>
              <a:rPr lang="en-US" sz="1400" dirty="0" err="1"/>
              <a:t>lesů</a:t>
            </a:r>
            <a:r>
              <a:rPr lang="en-US" sz="1400" dirty="0"/>
              <a:t> </a:t>
            </a:r>
            <a:r>
              <a:rPr lang="en-US" sz="1400" dirty="0" err="1"/>
              <a:t>či</a:t>
            </a:r>
            <a:r>
              <a:rPr lang="en-US" sz="1400" dirty="0"/>
              <a:t> </a:t>
            </a:r>
            <a:r>
              <a:rPr lang="en-US" sz="1400" dirty="0" err="1"/>
              <a:t>vodních</a:t>
            </a:r>
            <a:r>
              <a:rPr lang="en-US" sz="1400" dirty="0"/>
              <a:t> </a:t>
            </a:r>
            <a:r>
              <a:rPr lang="en-US" sz="1400" dirty="0" err="1"/>
              <a:t>zdrojů</a:t>
            </a:r>
            <a:r>
              <a:rPr lang="en-US" sz="1400" dirty="0"/>
              <a:t>.</a:t>
            </a:r>
          </a:p>
          <a:p>
            <a:pPr marL="285750" lvl="1" indent="-285750" algn="just">
              <a:buFont typeface="Wingdings" panose="05000000000000000000" pitchFamily="2" charset="2"/>
              <a:buChar char="Ø"/>
            </a:pPr>
            <a:endParaRPr lang="cs-CZ" sz="1400" dirty="0"/>
          </a:p>
          <a:p>
            <a:pPr marL="285750" lvl="1" indent="-285750" algn="just">
              <a:buFont typeface="Wingdings" panose="05000000000000000000" pitchFamily="2" charset="2"/>
              <a:buChar char="Ø"/>
            </a:pPr>
            <a:r>
              <a:rPr lang="en-US" sz="1400" b="1" dirty="0" err="1"/>
              <a:t>Používání</a:t>
            </a:r>
            <a:r>
              <a:rPr lang="en-US" sz="1400" b="1" dirty="0"/>
              <a:t> </a:t>
            </a:r>
            <a:r>
              <a:rPr lang="en-US" sz="1400" b="1" dirty="0" err="1"/>
              <a:t>bezpečnostních</a:t>
            </a:r>
            <a:r>
              <a:rPr lang="en-US" sz="1400" b="1" dirty="0"/>
              <a:t> </a:t>
            </a:r>
            <a:r>
              <a:rPr lang="en-US" sz="1400" b="1" dirty="0" err="1"/>
              <a:t>složek</a:t>
            </a:r>
            <a:r>
              <a:rPr lang="en-US" sz="1400" b="1" dirty="0"/>
              <a:t> </a:t>
            </a:r>
            <a:r>
              <a:rPr lang="en-US" sz="1400" dirty="0"/>
              <a:t>– </a:t>
            </a:r>
            <a:r>
              <a:rPr lang="en-US" sz="1400" dirty="0" err="1"/>
              <a:t>zákaz</a:t>
            </a:r>
            <a:r>
              <a:rPr lang="en-US" sz="1400" dirty="0"/>
              <a:t> </a:t>
            </a:r>
            <a:r>
              <a:rPr lang="en-US" sz="1400" dirty="0" err="1"/>
              <a:t>využívání</a:t>
            </a:r>
            <a:r>
              <a:rPr lang="en-US" sz="1400" dirty="0"/>
              <a:t> </a:t>
            </a:r>
            <a:r>
              <a:rPr lang="en-US" sz="1400" dirty="0" err="1"/>
              <a:t>soukromých</a:t>
            </a:r>
            <a:r>
              <a:rPr lang="en-US" sz="1400" dirty="0"/>
              <a:t> </a:t>
            </a:r>
            <a:r>
              <a:rPr lang="en-US" sz="1400" dirty="0" err="1"/>
              <a:t>či</a:t>
            </a:r>
            <a:r>
              <a:rPr lang="en-US" sz="1400" dirty="0"/>
              <a:t> </a:t>
            </a:r>
            <a:r>
              <a:rPr lang="en-US" sz="1400" dirty="0" err="1"/>
              <a:t>veřejných</a:t>
            </a:r>
            <a:r>
              <a:rPr lang="cs-CZ" sz="1400" dirty="0"/>
              <a:t> </a:t>
            </a:r>
            <a:r>
              <a:rPr lang="en-US" sz="1400" dirty="0" err="1"/>
              <a:t>bezpečnostních</a:t>
            </a:r>
            <a:r>
              <a:rPr lang="en-US" sz="1400" dirty="0"/>
              <a:t> </a:t>
            </a:r>
            <a:r>
              <a:rPr lang="en-US" sz="1400" dirty="0" err="1"/>
              <a:t>sil</a:t>
            </a:r>
            <a:r>
              <a:rPr lang="en-US" sz="1400" dirty="0"/>
              <a:t> </a:t>
            </a:r>
            <a:r>
              <a:rPr lang="en-US" sz="1400" dirty="0" err="1"/>
              <a:t>způsobem</a:t>
            </a:r>
            <a:r>
              <a:rPr lang="en-US" sz="1400" dirty="0"/>
              <a:t>, </a:t>
            </a:r>
            <a:r>
              <a:rPr lang="en-US" sz="1400" dirty="0" err="1"/>
              <a:t>který</a:t>
            </a:r>
            <a:r>
              <a:rPr lang="en-US" sz="1400" dirty="0"/>
              <a:t> by </a:t>
            </a:r>
            <a:r>
              <a:rPr lang="en-US" sz="1400" dirty="0" err="1"/>
              <a:t>mohl</a:t>
            </a:r>
            <a:r>
              <a:rPr lang="en-US" sz="1400" dirty="0"/>
              <a:t> </a:t>
            </a:r>
            <a:r>
              <a:rPr lang="en-US" sz="1400" dirty="0" err="1"/>
              <a:t>vést</a:t>
            </a:r>
            <a:r>
              <a:rPr lang="en-US" sz="1400" dirty="0"/>
              <a:t> k </a:t>
            </a:r>
            <a:r>
              <a:rPr lang="en-US" sz="1400" dirty="0" err="1"/>
              <a:t>porušování</a:t>
            </a:r>
            <a:r>
              <a:rPr lang="en-US" sz="1400" dirty="0"/>
              <a:t> </a:t>
            </a:r>
            <a:r>
              <a:rPr lang="en-US" sz="1400" dirty="0" err="1"/>
              <a:t>lidských</a:t>
            </a:r>
            <a:r>
              <a:rPr lang="en-US" sz="1400" dirty="0"/>
              <a:t> </a:t>
            </a:r>
            <a:r>
              <a:rPr lang="en-US" sz="1400" dirty="0" err="1"/>
              <a:t>práv</a:t>
            </a:r>
            <a:r>
              <a:rPr lang="en-US" sz="1400" dirty="0"/>
              <a:t>.</a:t>
            </a:r>
          </a:p>
          <a:p>
            <a:pPr algn="just"/>
            <a:endParaRPr lang="cs-CZ" sz="1400" dirty="0"/>
          </a:p>
          <a:p>
            <a:pPr algn="just"/>
            <a:endParaRPr lang="cs-CZ" sz="1400" dirty="0"/>
          </a:p>
          <a:p>
            <a:pPr algn="just"/>
            <a:r>
              <a:rPr lang="cs-CZ" sz="1400" dirty="0"/>
              <a:t>Respektujeme a chráníme mezinárodní lidská práva na základě následujících mezinárodních rámců: </a:t>
            </a:r>
          </a:p>
          <a:p>
            <a:pPr algn="just"/>
            <a:endParaRPr lang="cs-CZ" sz="1400" dirty="0"/>
          </a:p>
          <a:p>
            <a:pPr marL="285750" indent="-285750" algn="just">
              <a:buFont typeface="Wingdings" panose="05000000000000000000" pitchFamily="2" charset="2"/>
              <a:buChar char="Ø"/>
            </a:pPr>
            <a:r>
              <a:rPr lang="cs-CZ" sz="1400" dirty="0"/>
              <a:t>Obecných zásad OSN pro podnikání a lidská práva</a:t>
            </a:r>
          </a:p>
          <a:p>
            <a:pPr marL="285750" indent="-285750" algn="just">
              <a:buFont typeface="Wingdings" panose="05000000000000000000" pitchFamily="2" charset="2"/>
              <a:buChar char="Ø"/>
            </a:pPr>
            <a:r>
              <a:rPr lang="cs-CZ" sz="1400" dirty="0"/>
              <a:t>Mezinárodní listiny OSN o lidských právech</a:t>
            </a:r>
          </a:p>
          <a:p>
            <a:pPr marL="285750" indent="-285750" algn="just">
              <a:buFont typeface="Wingdings" panose="05000000000000000000" pitchFamily="2" charset="2"/>
              <a:buChar char="Ø"/>
            </a:pPr>
            <a:r>
              <a:rPr lang="cs-CZ" sz="1400" dirty="0"/>
              <a:t>Směrnic OECD pro nadnárodní podniky</a:t>
            </a:r>
          </a:p>
          <a:p>
            <a:pPr marL="285750" indent="-285750" algn="just">
              <a:buFont typeface="Wingdings" panose="05000000000000000000" pitchFamily="2" charset="2"/>
              <a:buChar char="Ø"/>
            </a:pPr>
            <a:r>
              <a:rPr lang="cs-CZ" sz="1400" dirty="0"/>
              <a:t>Deklarace Mezinárodní organizace práce o základních principech a právech při práci. </a:t>
            </a:r>
          </a:p>
          <a:p>
            <a:pPr algn="just"/>
            <a:endParaRPr lang="cs-CZ" sz="1400" dirty="0"/>
          </a:p>
          <a:p>
            <a:pPr algn="just"/>
            <a:r>
              <a:rPr lang="cs-CZ" sz="1400" dirty="0"/>
              <a:t>Typické znaky nucené práce (podle MOP): zneužívání zranitelnosti, podvod, omezení pohybu, izolace, fyzické a sexuální násilí, zastrašování a vyhrožování, zadržování dokladů totožnosti, zadržování mzdy, dluhové otroctví, zneužívání pracovních a životních podmínek a nadměrné přesčasy. </a:t>
            </a:r>
          </a:p>
        </p:txBody>
      </p:sp>
    </p:spTree>
    <p:extLst>
      <p:ext uri="{BB962C8B-B14F-4D97-AF65-F5344CB8AC3E}">
        <p14:creationId xmlns:p14="http://schemas.microsoft.com/office/powerpoint/2010/main" val="216443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4574</TotalTime>
  <Words>2596</Words>
  <Application>Microsoft Office PowerPoint</Application>
  <PresentationFormat>Widescreen</PresentationFormat>
  <Paragraphs>196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vt:lpstr>
      <vt:lpstr>PowerPoint Presentation</vt:lpstr>
      <vt:lpstr>Etický kodex</vt:lpstr>
      <vt:lpstr>Etický kodex</vt:lpstr>
      <vt:lpstr>Náš kodex chování</vt:lpstr>
      <vt:lpstr>Náš kodex chování</vt:lpstr>
      <vt:lpstr>Náš kodex chování</vt:lpstr>
      <vt:lpstr>Dbáme na bezpečné a pozitivní pracovní prostředí</vt:lpstr>
      <vt:lpstr>Dbáme na bezpečné a pozitivní pracovní prostředí</vt:lpstr>
      <vt:lpstr>Dbáme na bezpečné a pozitivní pracovní prostředí</vt:lpstr>
      <vt:lpstr>Vážíme si důvěry v naši společnost a produkty</vt:lpstr>
      <vt:lpstr>Vážíme si důvěry v naši společnost a produkty</vt:lpstr>
      <vt:lpstr>Respektujeme životní prostředí </vt:lpstr>
      <vt:lpstr>Podnikáme zodpovědně</vt:lpstr>
      <vt:lpstr>Podnikáme zodpovědně</vt:lpstr>
      <vt:lpstr>Chráníme naši společnost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Thorsten Seufert</dc:creator>
  <cp:lastModifiedBy>Hana Mošnová</cp:lastModifiedBy>
  <cp:revision>217</cp:revision>
  <cp:lastPrinted>2025-11-19T13:56:28Z</cp:lastPrinted>
  <dcterms:created xsi:type="dcterms:W3CDTF">2024-04-29T07:54:26Z</dcterms:created>
  <dcterms:modified xsi:type="dcterms:W3CDTF">2025-11-30T00:36:39Z</dcterms:modified>
</cp:coreProperties>
</file>